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entation.xml" ContentType="application/vnd.openxmlformats-officedocument.presentationml.presentation.main+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2.xml" ContentType="application/vnd.openxmlformats-officedocument.theme+xml"/>
  <Override PartName="/ppt/authors.xml" ContentType="application/vnd.ms-powerpoint.authors+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ppt/revisionInfo.xml" ContentType="application/vnd.ms-powerpoint.revisioninfo+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76" r:id="rId2"/>
    <p:sldId id="604" r:id="rId3"/>
    <p:sldId id="557" r:id="rId4"/>
    <p:sldId id="588" r:id="rId5"/>
    <p:sldId id="609" r:id="rId6"/>
    <p:sldId id="559" r:id="rId7"/>
    <p:sldId id="612" r:id="rId8"/>
    <p:sldId id="613" r:id="rId9"/>
    <p:sldId id="592" r:id="rId10"/>
    <p:sldId id="595" r:id="rId11"/>
    <p:sldId id="590" r:id="rId12"/>
    <p:sldId id="594" r:id="rId13"/>
    <p:sldId id="591" r:id="rId14"/>
    <p:sldId id="598" r:id="rId15"/>
    <p:sldId id="593" r:id="rId16"/>
    <p:sldId id="599" r:id="rId17"/>
    <p:sldId id="610" r:id="rId18"/>
    <p:sldId id="607" r:id="rId19"/>
    <p:sldId id="600" r:id="rId20"/>
    <p:sldId id="601" r:id="rId21"/>
    <p:sldId id="603" r:id="rId22"/>
    <p:sldId id="589" r:id="rId23"/>
    <p:sldId id="597" r:id="rId24"/>
    <p:sldId id="611" r:id="rId25"/>
    <p:sldId id="608" r:id="rId26"/>
    <p:sldId id="60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D7481C-3E77-F433-BF31-BF4C97BAA357}" name="Kitty Brown" initials="KB" userId="S::kitty.brown@solent.ac.uk::cce9c5d6-0adb-4d08-9088-a17d25b5237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B5824B-4A56-6D04-CCB2-2483FF9F91CE}" v="114" dt="2023-02-06T16:28:17.894"/>
    <p1510:client id="{A6B116BA-80AC-063D-684A-CEE4F45DF3B7}" v="1712" dt="2023-02-07T05:39:43.581"/>
    <p1510:client id="{EF2856E6-99C2-84E4-D347-7A6BA664A1D1}" v="80" dt="2023-02-06T16:40:50.774"/>
    <p1510:client id="{FE6C141F-9A15-26C1-5734-D49C571EC135}" v="534" dt="2023-02-07T10:04:02.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openxmlformats.org/officeDocument/2006/relationships/customXml" Target="../customXml/item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EC92D5-1D16-4215-8F9B-2B8076948C0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EFDEEA57-0728-44A4-811B-E88D48668E5E}">
      <dgm:prSet/>
      <dgm:spPr/>
      <dgm:t>
        <a:bodyPr/>
        <a:lstStyle/>
        <a:p>
          <a:r>
            <a:rPr lang="en-US"/>
            <a:t>Creative, Critical &amp; Applied</a:t>
          </a:r>
        </a:p>
      </dgm:t>
    </dgm:pt>
    <dgm:pt modelId="{D2B4FBDF-0CA1-4245-B845-0E29E9F9CD6D}" type="parTrans" cxnId="{ADFFA151-43A8-4B04-B523-5DAC74AF75CA}">
      <dgm:prSet/>
      <dgm:spPr/>
      <dgm:t>
        <a:bodyPr/>
        <a:lstStyle/>
        <a:p>
          <a:endParaRPr lang="en-US"/>
        </a:p>
      </dgm:t>
    </dgm:pt>
    <dgm:pt modelId="{0354FC73-00A6-4290-A257-3254E3080F89}" type="sibTrans" cxnId="{ADFFA151-43A8-4B04-B523-5DAC74AF75CA}">
      <dgm:prSet/>
      <dgm:spPr/>
      <dgm:t>
        <a:bodyPr/>
        <a:lstStyle/>
        <a:p>
          <a:endParaRPr lang="en-US"/>
        </a:p>
      </dgm:t>
    </dgm:pt>
    <dgm:pt modelId="{6A48E0BE-2790-4DD6-A6A8-3B97A263B2A4}">
      <dgm:prSet/>
      <dgm:spPr/>
      <dgm:t>
        <a:bodyPr/>
        <a:lstStyle/>
        <a:p>
          <a:r>
            <a:rPr lang="en-US"/>
            <a:t>Inspiring Research &amp; Inquiry</a:t>
          </a:r>
        </a:p>
      </dgm:t>
    </dgm:pt>
    <dgm:pt modelId="{FBC10EF5-6B98-4067-B1D4-BD97CE23D459}" type="parTrans" cxnId="{D0C1425D-D542-48A9-86B7-EF4E0CB7D48E}">
      <dgm:prSet/>
      <dgm:spPr/>
      <dgm:t>
        <a:bodyPr/>
        <a:lstStyle/>
        <a:p>
          <a:endParaRPr lang="en-US"/>
        </a:p>
      </dgm:t>
    </dgm:pt>
    <dgm:pt modelId="{5D3A83C2-89CC-4B3D-AAF2-29A73FC473CD}" type="sibTrans" cxnId="{D0C1425D-D542-48A9-86B7-EF4E0CB7D48E}">
      <dgm:prSet/>
      <dgm:spPr/>
      <dgm:t>
        <a:bodyPr/>
        <a:lstStyle/>
        <a:p>
          <a:endParaRPr lang="en-US"/>
        </a:p>
      </dgm:t>
    </dgm:pt>
    <dgm:pt modelId="{55B4BAD2-8F3A-400D-98F1-860FBA5F8FC7}">
      <dgm:prSet/>
      <dgm:spPr/>
      <dgm:t>
        <a:bodyPr/>
        <a:lstStyle/>
        <a:p>
          <a:r>
            <a:rPr lang="en-US"/>
            <a:t>Outward Facing</a:t>
          </a:r>
        </a:p>
      </dgm:t>
    </dgm:pt>
    <dgm:pt modelId="{7556BF2B-4640-4738-BC63-DF2CB202D9B5}" type="parTrans" cxnId="{80E1AA19-41EC-4503-B109-4E23DFF99A98}">
      <dgm:prSet/>
      <dgm:spPr/>
      <dgm:t>
        <a:bodyPr/>
        <a:lstStyle/>
        <a:p>
          <a:endParaRPr lang="en-US"/>
        </a:p>
      </dgm:t>
    </dgm:pt>
    <dgm:pt modelId="{3D8640DF-57D5-4D8C-82EE-FDE6F7851285}" type="sibTrans" cxnId="{80E1AA19-41EC-4503-B109-4E23DFF99A98}">
      <dgm:prSet/>
      <dgm:spPr/>
      <dgm:t>
        <a:bodyPr/>
        <a:lstStyle/>
        <a:p>
          <a:endParaRPr lang="en-US"/>
        </a:p>
      </dgm:t>
    </dgm:pt>
    <dgm:pt modelId="{AA648EFA-2565-4EA3-BCC1-7BFEE78D4867}">
      <dgm:prSet/>
      <dgm:spPr/>
      <dgm:t>
        <a:bodyPr/>
        <a:lstStyle/>
        <a:p>
          <a:r>
            <a:rPr lang="en-US"/>
            <a:t>Social &amp; Personal Growth</a:t>
          </a:r>
        </a:p>
      </dgm:t>
    </dgm:pt>
    <dgm:pt modelId="{BD4F6F5E-A78E-4D5F-A22C-2871E77CFF3E}" type="parTrans" cxnId="{83BA3254-FB5F-497E-9EA9-64D2D00D60DA}">
      <dgm:prSet/>
      <dgm:spPr/>
      <dgm:t>
        <a:bodyPr/>
        <a:lstStyle/>
        <a:p>
          <a:endParaRPr lang="en-US"/>
        </a:p>
      </dgm:t>
    </dgm:pt>
    <dgm:pt modelId="{90A8B962-8FF2-41CF-B76A-9D694658BA13}" type="sibTrans" cxnId="{83BA3254-FB5F-497E-9EA9-64D2D00D60DA}">
      <dgm:prSet/>
      <dgm:spPr/>
      <dgm:t>
        <a:bodyPr/>
        <a:lstStyle/>
        <a:p>
          <a:endParaRPr lang="en-US"/>
        </a:p>
      </dgm:t>
    </dgm:pt>
    <dgm:pt modelId="{DE85E794-B65D-4CFD-85ED-C002B065C59D}">
      <dgm:prSet/>
      <dgm:spPr/>
      <dgm:t>
        <a:bodyPr/>
        <a:lstStyle/>
        <a:p>
          <a:r>
            <a:rPr lang="en-US"/>
            <a:t>Authentic, Engaging, Inclusive Assessment</a:t>
          </a:r>
        </a:p>
      </dgm:t>
    </dgm:pt>
    <dgm:pt modelId="{C19692BA-45C1-4332-85FA-2810EDF8AC7D}" type="parTrans" cxnId="{295BBBBE-8B32-4E31-8787-C12B03A7605F}">
      <dgm:prSet/>
      <dgm:spPr/>
      <dgm:t>
        <a:bodyPr/>
        <a:lstStyle/>
        <a:p>
          <a:endParaRPr lang="en-US"/>
        </a:p>
      </dgm:t>
    </dgm:pt>
    <dgm:pt modelId="{FB609C04-1766-4466-9E73-00C7260C740E}" type="sibTrans" cxnId="{295BBBBE-8B32-4E31-8787-C12B03A7605F}">
      <dgm:prSet/>
      <dgm:spPr/>
      <dgm:t>
        <a:bodyPr/>
        <a:lstStyle/>
        <a:p>
          <a:endParaRPr lang="en-US"/>
        </a:p>
      </dgm:t>
    </dgm:pt>
    <dgm:pt modelId="{C80ECA86-B02D-455E-A3F3-AF0C4DA8629F}">
      <dgm:prSet/>
      <dgm:spPr/>
      <dgm:t>
        <a:bodyPr/>
        <a:lstStyle/>
        <a:p>
          <a:r>
            <a:rPr lang="en-US"/>
            <a:t>Intellectually Stimulating for Life</a:t>
          </a:r>
        </a:p>
      </dgm:t>
    </dgm:pt>
    <dgm:pt modelId="{585E0A16-CBC1-4052-B322-4E96CC3927A1}" type="parTrans" cxnId="{A6D3D185-9CE6-46AA-A807-0CA4D9173F0B}">
      <dgm:prSet/>
      <dgm:spPr/>
      <dgm:t>
        <a:bodyPr/>
        <a:lstStyle/>
        <a:p>
          <a:endParaRPr lang="en-US"/>
        </a:p>
      </dgm:t>
    </dgm:pt>
    <dgm:pt modelId="{4003ABDD-B1F1-420C-9981-32908B5B6078}" type="sibTrans" cxnId="{A6D3D185-9CE6-46AA-A807-0CA4D9173F0B}">
      <dgm:prSet/>
      <dgm:spPr/>
      <dgm:t>
        <a:bodyPr/>
        <a:lstStyle/>
        <a:p>
          <a:endParaRPr lang="en-US"/>
        </a:p>
      </dgm:t>
    </dgm:pt>
    <dgm:pt modelId="{3FA01AF3-3B45-4EBD-8DFC-E82A54CCC8D2}" type="pres">
      <dgm:prSet presAssocID="{A8EC92D5-1D16-4215-8F9B-2B8076948C01}" presName="vert0" presStyleCnt="0">
        <dgm:presLayoutVars>
          <dgm:dir/>
          <dgm:animOne val="branch"/>
          <dgm:animLvl val="lvl"/>
        </dgm:presLayoutVars>
      </dgm:prSet>
      <dgm:spPr/>
    </dgm:pt>
    <dgm:pt modelId="{F00912AF-7FE9-4316-9135-50969E6FC2A3}" type="pres">
      <dgm:prSet presAssocID="{EFDEEA57-0728-44A4-811B-E88D48668E5E}" presName="thickLine" presStyleLbl="alignNode1" presStyleIdx="0" presStyleCnt="6"/>
      <dgm:spPr/>
    </dgm:pt>
    <dgm:pt modelId="{E3E5AE2C-92AC-4C83-BD81-B9779075792F}" type="pres">
      <dgm:prSet presAssocID="{EFDEEA57-0728-44A4-811B-E88D48668E5E}" presName="horz1" presStyleCnt="0"/>
      <dgm:spPr/>
    </dgm:pt>
    <dgm:pt modelId="{0EC81D97-AF7F-438B-B06A-9A7CD694AF1B}" type="pres">
      <dgm:prSet presAssocID="{EFDEEA57-0728-44A4-811B-E88D48668E5E}" presName="tx1" presStyleLbl="revTx" presStyleIdx="0" presStyleCnt="6"/>
      <dgm:spPr/>
    </dgm:pt>
    <dgm:pt modelId="{68867D61-E056-48C3-B282-0A41FCD23BBA}" type="pres">
      <dgm:prSet presAssocID="{EFDEEA57-0728-44A4-811B-E88D48668E5E}" presName="vert1" presStyleCnt="0"/>
      <dgm:spPr/>
    </dgm:pt>
    <dgm:pt modelId="{DC59847C-2066-47F0-8B40-37AD9F65A2F6}" type="pres">
      <dgm:prSet presAssocID="{6A48E0BE-2790-4DD6-A6A8-3B97A263B2A4}" presName="thickLine" presStyleLbl="alignNode1" presStyleIdx="1" presStyleCnt="6"/>
      <dgm:spPr/>
    </dgm:pt>
    <dgm:pt modelId="{0B6F879E-6C50-40D5-AF83-A083D4991CEA}" type="pres">
      <dgm:prSet presAssocID="{6A48E0BE-2790-4DD6-A6A8-3B97A263B2A4}" presName="horz1" presStyleCnt="0"/>
      <dgm:spPr/>
    </dgm:pt>
    <dgm:pt modelId="{BB86270A-7475-4BF6-B12E-13605C766535}" type="pres">
      <dgm:prSet presAssocID="{6A48E0BE-2790-4DD6-A6A8-3B97A263B2A4}" presName="tx1" presStyleLbl="revTx" presStyleIdx="1" presStyleCnt="6"/>
      <dgm:spPr/>
    </dgm:pt>
    <dgm:pt modelId="{10086964-B48C-4AFF-BDC7-E47069B8D9BA}" type="pres">
      <dgm:prSet presAssocID="{6A48E0BE-2790-4DD6-A6A8-3B97A263B2A4}" presName="vert1" presStyleCnt="0"/>
      <dgm:spPr/>
    </dgm:pt>
    <dgm:pt modelId="{C6C4F9D7-2479-4F1B-B748-D7AB27148B04}" type="pres">
      <dgm:prSet presAssocID="{55B4BAD2-8F3A-400D-98F1-860FBA5F8FC7}" presName="thickLine" presStyleLbl="alignNode1" presStyleIdx="2" presStyleCnt="6"/>
      <dgm:spPr/>
    </dgm:pt>
    <dgm:pt modelId="{FBFAC57A-54F8-43F3-9533-2F729218FF88}" type="pres">
      <dgm:prSet presAssocID="{55B4BAD2-8F3A-400D-98F1-860FBA5F8FC7}" presName="horz1" presStyleCnt="0"/>
      <dgm:spPr/>
    </dgm:pt>
    <dgm:pt modelId="{B23C4A18-4BED-4C14-B837-40531BBFDF4B}" type="pres">
      <dgm:prSet presAssocID="{55B4BAD2-8F3A-400D-98F1-860FBA5F8FC7}" presName="tx1" presStyleLbl="revTx" presStyleIdx="2" presStyleCnt="6"/>
      <dgm:spPr/>
    </dgm:pt>
    <dgm:pt modelId="{5DF4AAA3-9D2E-465A-AC40-F2C2A6E6B1BC}" type="pres">
      <dgm:prSet presAssocID="{55B4BAD2-8F3A-400D-98F1-860FBA5F8FC7}" presName="vert1" presStyleCnt="0"/>
      <dgm:spPr/>
    </dgm:pt>
    <dgm:pt modelId="{605D4A21-5FBA-4361-B1F9-54E77E3259AB}" type="pres">
      <dgm:prSet presAssocID="{AA648EFA-2565-4EA3-BCC1-7BFEE78D4867}" presName="thickLine" presStyleLbl="alignNode1" presStyleIdx="3" presStyleCnt="6"/>
      <dgm:spPr/>
    </dgm:pt>
    <dgm:pt modelId="{F3787E31-7101-425C-A422-5A4803F05DC4}" type="pres">
      <dgm:prSet presAssocID="{AA648EFA-2565-4EA3-BCC1-7BFEE78D4867}" presName="horz1" presStyleCnt="0"/>
      <dgm:spPr/>
    </dgm:pt>
    <dgm:pt modelId="{6341E48A-2041-4E9F-8615-49BDA12BB66A}" type="pres">
      <dgm:prSet presAssocID="{AA648EFA-2565-4EA3-BCC1-7BFEE78D4867}" presName="tx1" presStyleLbl="revTx" presStyleIdx="3" presStyleCnt="6"/>
      <dgm:spPr/>
    </dgm:pt>
    <dgm:pt modelId="{4BC80196-1C0A-4458-8901-CEFB661903FA}" type="pres">
      <dgm:prSet presAssocID="{AA648EFA-2565-4EA3-BCC1-7BFEE78D4867}" presName="vert1" presStyleCnt="0"/>
      <dgm:spPr/>
    </dgm:pt>
    <dgm:pt modelId="{F40D8D3D-6596-4CCE-AB47-6D938899DBA1}" type="pres">
      <dgm:prSet presAssocID="{DE85E794-B65D-4CFD-85ED-C002B065C59D}" presName="thickLine" presStyleLbl="alignNode1" presStyleIdx="4" presStyleCnt="6"/>
      <dgm:spPr/>
    </dgm:pt>
    <dgm:pt modelId="{AD12E9BB-C94D-49C2-8496-D4EDE22F7C7F}" type="pres">
      <dgm:prSet presAssocID="{DE85E794-B65D-4CFD-85ED-C002B065C59D}" presName="horz1" presStyleCnt="0"/>
      <dgm:spPr/>
    </dgm:pt>
    <dgm:pt modelId="{55DBEA91-29B9-4B8B-A043-EC008D144FDE}" type="pres">
      <dgm:prSet presAssocID="{DE85E794-B65D-4CFD-85ED-C002B065C59D}" presName="tx1" presStyleLbl="revTx" presStyleIdx="4" presStyleCnt="6"/>
      <dgm:spPr/>
    </dgm:pt>
    <dgm:pt modelId="{02EAA5BA-4B43-4BDE-9171-7385FCED9420}" type="pres">
      <dgm:prSet presAssocID="{DE85E794-B65D-4CFD-85ED-C002B065C59D}" presName="vert1" presStyleCnt="0"/>
      <dgm:spPr/>
    </dgm:pt>
    <dgm:pt modelId="{E7C6F5D6-59E0-406D-A74B-1A4B929CCEDA}" type="pres">
      <dgm:prSet presAssocID="{C80ECA86-B02D-455E-A3F3-AF0C4DA8629F}" presName="thickLine" presStyleLbl="alignNode1" presStyleIdx="5" presStyleCnt="6"/>
      <dgm:spPr/>
    </dgm:pt>
    <dgm:pt modelId="{57CB6E51-B533-4C21-B95A-4268714EAEA7}" type="pres">
      <dgm:prSet presAssocID="{C80ECA86-B02D-455E-A3F3-AF0C4DA8629F}" presName="horz1" presStyleCnt="0"/>
      <dgm:spPr/>
    </dgm:pt>
    <dgm:pt modelId="{D42636E3-B968-49FD-A79E-192938F58B8A}" type="pres">
      <dgm:prSet presAssocID="{C80ECA86-B02D-455E-A3F3-AF0C4DA8629F}" presName="tx1" presStyleLbl="revTx" presStyleIdx="5" presStyleCnt="6"/>
      <dgm:spPr/>
    </dgm:pt>
    <dgm:pt modelId="{BB4BC0A1-01AE-421F-85E9-7C98D332F582}" type="pres">
      <dgm:prSet presAssocID="{C80ECA86-B02D-455E-A3F3-AF0C4DA8629F}" presName="vert1" presStyleCnt="0"/>
      <dgm:spPr/>
    </dgm:pt>
  </dgm:ptLst>
  <dgm:cxnLst>
    <dgm:cxn modelId="{80E1AA19-41EC-4503-B109-4E23DFF99A98}" srcId="{A8EC92D5-1D16-4215-8F9B-2B8076948C01}" destId="{55B4BAD2-8F3A-400D-98F1-860FBA5F8FC7}" srcOrd="2" destOrd="0" parTransId="{7556BF2B-4640-4738-BC63-DF2CB202D9B5}" sibTransId="{3D8640DF-57D5-4D8C-82EE-FDE6F7851285}"/>
    <dgm:cxn modelId="{899BCD29-073C-48B0-831E-5BC2507B0719}" type="presOf" srcId="{C80ECA86-B02D-455E-A3F3-AF0C4DA8629F}" destId="{D42636E3-B968-49FD-A79E-192938F58B8A}" srcOrd="0" destOrd="0" presId="urn:microsoft.com/office/officeart/2008/layout/LinedList"/>
    <dgm:cxn modelId="{833A1231-77B3-42D9-8D89-09F6FF03B2EA}" type="presOf" srcId="{A8EC92D5-1D16-4215-8F9B-2B8076948C01}" destId="{3FA01AF3-3B45-4EBD-8DFC-E82A54CCC8D2}" srcOrd="0" destOrd="0" presId="urn:microsoft.com/office/officeart/2008/layout/LinedList"/>
    <dgm:cxn modelId="{D0C1425D-D542-48A9-86B7-EF4E0CB7D48E}" srcId="{A8EC92D5-1D16-4215-8F9B-2B8076948C01}" destId="{6A48E0BE-2790-4DD6-A6A8-3B97A263B2A4}" srcOrd="1" destOrd="0" parTransId="{FBC10EF5-6B98-4067-B1D4-BD97CE23D459}" sibTransId="{5D3A83C2-89CC-4B3D-AAF2-29A73FC473CD}"/>
    <dgm:cxn modelId="{ADFFA151-43A8-4B04-B523-5DAC74AF75CA}" srcId="{A8EC92D5-1D16-4215-8F9B-2B8076948C01}" destId="{EFDEEA57-0728-44A4-811B-E88D48668E5E}" srcOrd="0" destOrd="0" parTransId="{D2B4FBDF-0CA1-4245-B845-0E29E9F9CD6D}" sibTransId="{0354FC73-00A6-4290-A257-3254E3080F89}"/>
    <dgm:cxn modelId="{83BA3254-FB5F-497E-9EA9-64D2D00D60DA}" srcId="{A8EC92D5-1D16-4215-8F9B-2B8076948C01}" destId="{AA648EFA-2565-4EA3-BCC1-7BFEE78D4867}" srcOrd="3" destOrd="0" parTransId="{BD4F6F5E-A78E-4D5F-A22C-2871E77CFF3E}" sibTransId="{90A8B962-8FF2-41CF-B76A-9D694658BA13}"/>
    <dgm:cxn modelId="{A9510676-4A1A-43B0-B8F6-CB8E4AF3FCA9}" type="presOf" srcId="{EFDEEA57-0728-44A4-811B-E88D48668E5E}" destId="{0EC81D97-AF7F-438B-B06A-9A7CD694AF1B}" srcOrd="0" destOrd="0" presId="urn:microsoft.com/office/officeart/2008/layout/LinedList"/>
    <dgm:cxn modelId="{3C30F778-A0E0-40E4-8E95-A2107A377372}" type="presOf" srcId="{AA648EFA-2565-4EA3-BCC1-7BFEE78D4867}" destId="{6341E48A-2041-4E9F-8615-49BDA12BB66A}" srcOrd="0" destOrd="0" presId="urn:microsoft.com/office/officeart/2008/layout/LinedList"/>
    <dgm:cxn modelId="{A6D3D185-9CE6-46AA-A807-0CA4D9173F0B}" srcId="{A8EC92D5-1D16-4215-8F9B-2B8076948C01}" destId="{C80ECA86-B02D-455E-A3F3-AF0C4DA8629F}" srcOrd="5" destOrd="0" parTransId="{585E0A16-CBC1-4052-B322-4E96CC3927A1}" sibTransId="{4003ABDD-B1F1-420C-9981-32908B5B6078}"/>
    <dgm:cxn modelId="{0B787EB7-8EA9-45F7-916D-70882AE1C354}" type="presOf" srcId="{55B4BAD2-8F3A-400D-98F1-860FBA5F8FC7}" destId="{B23C4A18-4BED-4C14-B837-40531BBFDF4B}" srcOrd="0" destOrd="0" presId="urn:microsoft.com/office/officeart/2008/layout/LinedList"/>
    <dgm:cxn modelId="{295BBBBE-8B32-4E31-8787-C12B03A7605F}" srcId="{A8EC92D5-1D16-4215-8F9B-2B8076948C01}" destId="{DE85E794-B65D-4CFD-85ED-C002B065C59D}" srcOrd="4" destOrd="0" parTransId="{C19692BA-45C1-4332-85FA-2810EDF8AC7D}" sibTransId="{FB609C04-1766-4466-9E73-00C7260C740E}"/>
    <dgm:cxn modelId="{11A519EE-5175-4570-AE5B-6036F36E9A29}" type="presOf" srcId="{6A48E0BE-2790-4DD6-A6A8-3B97A263B2A4}" destId="{BB86270A-7475-4BF6-B12E-13605C766535}" srcOrd="0" destOrd="0" presId="urn:microsoft.com/office/officeart/2008/layout/LinedList"/>
    <dgm:cxn modelId="{004732FF-CCF2-4551-B007-452BA2AA7C63}" type="presOf" srcId="{DE85E794-B65D-4CFD-85ED-C002B065C59D}" destId="{55DBEA91-29B9-4B8B-A043-EC008D144FDE}" srcOrd="0" destOrd="0" presId="urn:microsoft.com/office/officeart/2008/layout/LinedList"/>
    <dgm:cxn modelId="{62EE126E-1E2E-49ED-8840-D6ABB3E4AE43}" type="presParOf" srcId="{3FA01AF3-3B45-4EBD-8DFC-E82A54CCC8D2}" destId="{F00912AF-7FE9-4316-9135-50969E6FC2A3}" srcOrd="0" destOrd="0" presId="urn:microsoft.com/office/officeart/2008/layout/LinedList"/>
    <dgm:cxn modelId="{9171AD72-9B76-45FD-82E5-B037C598C07E}" type="presParOf" srcId="{3FA01AF3-3B45-4EBD-8DFC-E82A54CCC8D2}" destId="{E3E5AE2C-92AC-4C83-BD81-B9779075792F}" srcOrd="1" destOrd="0" presId="urn:microsoft.com/office/officeart/2008/layout/LinedList"/>
    <dgm:cxn modelId="{E3B1D0F7-BA69-49B3-8B5E-9B91FFFDD6DC}" type="presParOf" srcId="{E3E5AE2C-92AC-4C83-BD81-B9779075792F}" destId="{0EC81D97-AF7F-438B-B06A-9A7CD694AF1B}" srcOrd="0" destOrd="0" presId="urn:microsoft.com/office/officeart/2008/layout/LinedList"/>
    <dgm:cxn modelId="{9ADDF093-5BA3-4B4E-AAC0-313C869DD1F3}" type="presParOf" srcId="{E3E5AE2C-92AC-4C83-BD81-B9779075792F}" destId="{68867D61-E056-48C3-B282-0A41FCD23BBA}" srcOrd="1" destOrd="0" presId="urn:microsoft.com/office/officeart/2008/layout/LinedList"/>
    <dgm:cxn modelId="{19429246-28DE-4E86-99B7-D255A2903054}" type="presParOf" srcId="{3FA01AF3-3B45-4EBD-8DFC-E82A54CCC8D2}" destId="{DC59847C-2066-47F0-8B40-37AD9F65A2F6}" srcOrd="2" destOrd="0" presId="urn:microsoft.com/office/officeart/2008/layout/LinedList"/>
    <dgm:cxn modelId="{B5A654C8-EC45-4587-B5D3-C640DE749E8C}" type="presParOf" srcId="{3FA01AF3-3B45-4EBD-8DFC-E82A54CCC8D2}" destId="{0B6F879E-6C50-40D5-AF83-A083D4991CEA}" srcOrd="3" destOrd="0" presId="urn:microsoft.com/office/officeart/2008/layout/LinedList"/>
    <dgm:cxn modelId="{20FC57C7-FEF0-40F3-8F9B-AAF1812C493E}" type="presParOf" srcId="{0B6F879E-6C50-40D5-AF83-A083D4991CEA}" destId="{BB86270A-7475-4BF6-B12E-13605C766535}" srcOrd="0" destOrd="0" presId="urn:microsoft.com/office/officeart/2008/layout/LinedList"/>
    <dgm:cxn modelId="{0F54D6D1-3BCC-46F2-9B12-F864E4B6A614}" type="presParOf" srcId="{0B6F879E-6C50-40D5-AF83-A083D4991CEA}" destId="{10086964-B48C-4AFF-BDC7-E47069B8D9BA}" srcOrd="1" destOrd="0" presId="urn:microsoft.com/office/officeart/2008/layout/LinedList"/>
    <dgm:cxn modelId="{3A8D60E4-1840-4CC6-8F18-B73FD8692F17}" type="presParOf" srcId="{3FA01AF3-3B45-4EBD-8DFC-E82A54CCC8D2}" destId="{C6C4F9D7-2479-4F1B-B748-D7AB27148B04}" srcOrd="4" destOrd="0" presId="urn:microsoft.com/office/officeart/2008/layout/LinedList"/>
    <dgm:cxn modelId="{D406A47B-5669-4943-85A2-0D2DEFAC3880}" type="presParOf" srcId="{3FA01AF3-3B45-4EBD-8DFC-E82A54CCC8D2}" destId="{FBFAC57A-54F8-43F3-9533-2F729218FF88}" srcOrd="5" destOrd="0" presId="urn:microsoft.com/office/officeart/2008/layout/LinedList"/>
    <dgm:cxn modelId="{4854E08B-8F15-46DD-B963-DEADD1B309C9}" type="presParOf" srcId="{FBFAC57A-54F8-43F3-9533-2F729218FF88}" destId="{B23C4A18-4BED-4C14-B837-40531BBFDF4B}" srcOrd="0" destOrd="0" presId="urn:microsoft.com/office/officeart/2008/layout/LinedList"/>
    <dgm:cxn modelId="{4C5F5A24-46AB-46A3-8A6B-A81ADE905712}" type="presParOf" srcId="{FBFAC57A-54F8-43F3-9533-2F729218FF88}" destId="{5DF4AAA3-9D2E-465A-AC40-F2C2A6E6B1BC}" srcOrd="1" destOrd="0" presId="urn:microsoft.com/office/officeart/2008/layout/LinedList"/>
    <dgm:cxn modelId="{E4D18CFC-DEE4-44D6-9308-0C5D422EA906}" type="presParOf" srcId="{3FA01AF3-3B45-4EBD-8DFC-E82A54CCC8D2}" destId="{605D4A21-5FBA-4361-B1F9-54E77E3259AB}" srcOrd="6" destOrd="0" presId="urn:microsoft.com/office/officeart/2008/layout/LinedList"/>
    <dgm:cxn modelId="{55232EE9-2327-421D-95D5-EC5ED59588BC}" type="presParOf" srcId="{3FA01AF3-3B45-4EBD-8DFC-E82A54CCC8D2}" destId="{F3787E31-7101-425C-A422-5A4803F05DC4}" srcOrd="7" destOrd="0" presId="urn:microsoft.com/office/officeart/2008/layout/LinedList"/>
    <dgm:cxn modelId="{2380C6FC-9D20-4C2C-8036-D28997BCA652}" type="presParOf" srcId="{F3787E31-7101-425C-A422-5A4803F05DC4}" destId="{6341E48A-2041-4E9F-8615-49BDA12BB66A}" srcOrd="0" destOrd="0" presId="urn:microsoft.com/office/officeart/2008/layout/LinedList"/>
    <dgm:cxn modelId="{C21321A0-CABA-4E3B-ACAF-F4CC45B3A067}" type="presParOf" srcId="{F3787E31-7101-425C-A422-5A4803F05DC4}" destId="{4BC80196-1C0A-4458-8901-CEFB661903FA}" srcOrd="1" destOrd="0" presId="urn:microsoft.com/office/officeart/2008/layout/LinedList"/>
    <dgm:cxn modelId="{BBE40840-ABC5-4A27-A6DC-714336CA57DE}" type="presParOf" srcId="{3FA01AF3-3B45-4EBD-8DFC-E82A54CCC8D2}" destId="{F40D8D3D-6596-4CCE-AB47-6D938899DBA1}" srcOrd="8" destOrd="0" presId="urn:microsoft.com/office/officeart/2008/layout/LinedList"/>
    <dgm:cxn modelId="{BB0462E6-66D6-4116-9D0C-E8872A83758D}" type="presParOf" srcId="{3FA01AF3-3B45-4EBD-8DFC-E82A54CCC8D2}" destId="{AD12E9BB-C94D-49C2-8496-D4EDE22F7C7F}" srcOrd="9" destOrd="0" presId="urn:microsoft.com/office/officeart/2008/layout/LinedList"/>
    <dgm:cxn modelId="{272D9489-F2FE-4FE9-AA94-B2E5F73F332D}" type="presParOf" srcId="{AD12E9BB-C94D-49C2-8496-D4EDE22F7C7F}" destId="{55DBEA91-29B9-4B8B-A043-EC008D144FDE}" srcOrd="0" destOrd="0" presId="urn:microsoft.com/office/officeart/2008/layout/LinedList"/>
    <dgm:cxn modelId="{7B673A56-5E59-46A8-97EC-960702A37685}" type="presParOf" srcId="{AD12E9BB-C94D-49C2-8496-D4EDE22F7C7F}" destId="{02EAA5BA-4B43-4BDE-9171-7385FCED9420}" srcOrd="1" destOrd="0" presId="urn:microsoft.com/office/officeart/2008/layout/LinedList"/>
    <dgm:cxn modelId="{EA833AD7-7E3F-4175-A967-8C805FB5A57E}" type="presParOf" srcId="{3FA01AF3-3B45-4EBD-8DFC-E82A54CCC8D2}" destId="{E7C6F5D6-59E0-406D-A74B-1A4B929CCEDA}" srcOrd="10" destOrd="0" presId="urn:microsoft.com/office/officeart/2008/layout/LinedList"/>
    <dgm:cxn modelId="{C161886B-013F-4036-8F73-F94F26BF0EDD}" type="presParOf" srcId="{3FA01AF3-3B45-4EBD-8DFC-E82A54CCC8D2}" destId="{57CB6E51-B533-4C21-B95A-4268714EAEA7}" srcOrd="11" destOrd="0" presId="urn:microsoft.com/office/officeart/2008/layout/LinedList"/>
    <dgm:cxn modelId="{2D5613B2-3985-4425-875A-F6530F6F9277}" type="presParOf" srcId="{57CB6E51-B533-4C21-B95A-4268714EAEA7}" destId="{D42636E3-B968-49FD-A79E-192938F58B8A}" srcOrd="0" destOrd="0" presId="urn:microsoft.com/office/officeart/2008/layout/LinedList"/>
    <dgm:cxn modelId="{1592C0FB-A1BA-423C-ADFE-C140D79E1D07}" type="presParOf" srcId="{57CB6E51-B533-4C21-B95A-4268714EAEA7}" destId="{BB4BC0A1-01AE-421F-85E9-7C98D332F582}"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912AF-7FE9-4316-9135-50969E6FC2A3}">
      <dsp:nvSpPr>
        <dsp:cNvPr id="0" name=""/>
        <dsp:cNvSpPr/>
      </dsp:nvSpPr>
      <dsp:spPr>
        <a:xfrm>
          <a:off x="0" y="2333"/>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C81D97-AF7F-438B-B06A-9A7CD694AF1B}">
      <dsp:nvSpPr>
        <dsp:cNvPr id="0" name=""/>
        <dsp:cNvSpPr/>
      </dsp:nvSpPr>
      <dsp:spPr>
        <a:xfrm>
          <a:off x="0" y="2333"/>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Creative, Critical &amp; Applied</a:t>
          </a:r>
        </a:p>
      </dsp:txBody>
      <dsp:txXfrm>
        <a:off x="0" y="2333"/>
        <a:ext cx="11168487" cy="795700"/>
      </dsp:txXfrm>
    </dsp:sp>
    <dsp:sp modelId="{DC59847C-2066-47F0-8B40-37AD9F65A2F6}">
      <dsp:nvSpPr>
        <dsp:cNvPr id="0" name=""/>
        <dsp:cNvSpPr/>
      </dsp:nvSpPr>
      <dsp:spPr>
        <a:xfrm>
          <a:off x="0" y="798034"/>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86270A-7475-4BF6-B12E-13605C766535}">
      <dsp:nvSpPr>
        <dsp:cNvPr id="0" name=""/>
        <dsp:cNvSpPr/>
      </dsp:nvSpPr>
      <dsp:spPr>
        <a:xfrm>
          <a:off x="0" y="798034"/>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Inspiring Research &amp; Inquiry</a:t>
          </a:r>
        </a:p>
      </dsp:txBody>
      <dsp:txXfrm>
        <a:off x="0" y="798034"/>
        <a:ext cx="11168487" cy="795700"/>
      </dsp:txXfrm>
    </dsp:sp>
    <dsp:sp modelId="{C6C4F9D7-2479-4F1B-B748-D7AB27148B04}">
      <dsp:nvSpPr>
        <dsp:cNvPr id="0" name=""/>
        <dsp:cNvSpPr/>
      </dsp:nvSpPr>
      <dsp:spPr>
        <a:xfrm>
          <a:off x="0" y="1593735"/>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3C4A18-4BED-4C14-B837-40531BBFDF4B}">
      <dsp:nvSpPr>
        <dsp:cNvPr id="0" name=""/>
        <dsp:cNvSpPr/>
      </dsp:nvSpPr>
      <dsp:spPr>
        <a:xfrm>
          <a:off x="0" y="1593735"/>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Outward Facing</a:t>
          </a:r>
        </a:p>
      </dsp:txBody>
      <dsp:txXfrm>
        <a:off x="0" y="1593735"/>
        <a:ext cx="11168487" cy="795700"/>
      </dsp:txXfrm>
    </dsp:sp>
    <dsp:sp modelId="{605D4A21-5FBA-4361-B1F9-54E77E3259AB}">
      <dsp:nvSpPr>
        <dsp:cNvPr id="0" name=""/>
        <dsp:cNvSpPr/>
      </dsp:nvSpPr>
      <dsp:spPr>
        <a:xfrm>
          <a:off x="0" y="2389435"/>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41E48A-2041-4E9F-8615-49BDA12BB66A}">
      <dsp:nvSpPr>
        <dsp:cNvPr id="0" name=""/>
        <dsp:cNvSpPr/>
      </dsp:nvSpPr>
      <dsp:spPr>
        <a:xfrm>
          <a:off x="0" y="2389436"/>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Social &amp; Personal Growth</a:t>
          </a:r>
        </a:p>
      </dsp:txBody>
      <dsp:txXfrm>
        <a:off x="0" y="2389436"/>
        <a:ext cx="11168487" cy="795700"/>
      </dsp:txXfrm>
    </dsp:sp>
    <dsp:sp modelId="{F40D8D3D-6596-4CCE-AB47-6D938899DBA1}">
      <dsp:nvSpPr>
        <dsp:cNvPr id="0" name=""/>
        <dsp:cNvSpPr/>
      </dsp:nvSpPr>
      <dsp:spPr>
        <a:xfrm>
          <a:off x="0" y="3185136"/>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DBEA91-29B9-4B8B-A043-EC008D144FDE}">
      <dsp:nvSpPr>
        <dsp:cNvPr id="0" name=""/>
        <dsp:cNvSpPr/>
      </dsp:nvSpPr>
      <dsp:spPr>
        <a:xfrm>
          <a:off x="0" y="3185136"/>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Authentic, Engaging, Inclusive Assessment</a:t>
          </a:r>
        </a:p>
      </dsp:txBody>
      <dsp:txXfrm>
        <a:off x="0" y="3185136"/>
        <a:ext cx="11168487" cy="795700"/>
      </dsp:txXfrm>
    </dsp:sp>
    <dsp:sp modelId="{E7C6F5D6-59E0-406D-A74B-1A4B929CCEDA}">
      <dsp:nvSpPr>
        <dsp:cNvPr id="0" name=""/>
        <dsp:cNvSpPr/>
      </dsp:nvSpPr>
      <dsp:spPr>
        <a:xfrm>
          <a:off x="0" y="3980837"/>
          <a:ext cx="1116848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2636E3-B968-49FD-A79E-192938F58B8A}">
      <dsp:nvSpPr>
        <dsp:cNvPr id="0" name=""/>
        <dsp:cNvSpPr/>
      </dsp:nvSpPr>
      <dsp:spPr>
        <a:xfrm>
          <a:off x="0" y="3980837"/>
          <a:ext cx="11168487" cy="79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marL="0" lvl="0" indent="0" algn="l" defTabSz="1600200">
            <a:lnSpc>
              <a:spcPct val="90000"/>
            </a:lnSpc>
            <a:spcBef>
              <a:spcPct val="0"/>
            </a:spcBef>
            <a:spcAft>
              <a:spcPct val="35000"/>
            </a:spcAft>
            <a:buNone/>
          </a:pPr>
          <a:r>
            <a:rPr lang="en-US" sz="3600" kern="1200"/>
            <a:t>Intellectually Stimulating for Life</a:t>
          </a:r>
        </a:p>
      </dsp:txBody>
      <dsp:txXfrm>
        <a:off x="0" y="3980837"/>
        <a:ext cx="11168487" cy="7957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6F7A16-F15A-4D76-B7AB-815C81DA1166}" type="datetimeFigureOut">
              <a:t>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65877-D6B0-44D5-AEB5-02A57E90BC4D}" type="slidenum">
              <a:t>‹#›</a:t>
            </a:fld>
            <a:endParaRPr lang="en-US"/>
          </a:p>
        </p:txBody>
      </p:sp>
    </p:spTree>
    <p:extLst>
      <p:ext uri="{BB962C8B-B14F-4D97-AF65-F5344CB8AC3E}">
        <p14:creationId xmlns:p14="http://schemas.microsoft.com/office/powerpoint/2010/main" val="1282426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dgs.un.org/sites/default/files/publications/1758GSDR%202015%20Advance%20Unedited%20Version.pdf"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unesdoc.unesco.org/ark:/48223/pf0000110753" TargetMode="External"/><Relationship Id="rId4" Type="http://schemas.openxmlformats.org/officeDocument/2006/relationships/hyperlink" Target="https://www.officeforstudents.org.uk/advice-and-guidance/regulation/registration-with-the-ofs-a-guide/conditions-of-registr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learn.solent.ac.uk/course/view.php?id=4773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earn.solent.ac.uk/course/view.php?id=47736"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1</a:t>
            </a:fld>
            <a:endParaRPr lang="en-US"/>
          </a:p>
        </p:txBody>
      </p:sp>
    </p:spTree>
    <p:extLst>
      <p:ext uri="{BB962C8B-B14F-4D97-AF65-F5344CB8AC3E}">
        <p14:creationId xmlns:p14="http://schemas.microsoft.com/office/powerpoint/2010/main" val="39026805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10</a:t>
            </a:fld>
            <a:endParaRPr lang="en-US"/>
          </a:p>
        </p:txBody>
      </p:sp>
    </p:spTree>
    <p:extLst>
      <p:ext uri="{BB962C8B-B14F-4D97-AF65-F5344CB8AC3E}">
        <p14:creationId xmlns:p14="http://schemas.microsoft.com/office/powerpoint/2010/main" val="1610475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11</a:t>
            </a:fld>
            <a:endParaRPr lang="en-US"/>
          </a:p>
        </p:txBody>
      </p:sp>
    </p:spTree>
    <p:extLst>
      <p:ext uri="{BB962C8B-B14F-4D97-AF65-F5344CB8AC3E}">
        <p14:creationId xmlns:p14="http://schemas.microsoft.com/office/powerpoint/2010/main" val="558782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12</a:t>
            </a:fld>
            <a:endParaRPr lang="en-US"/>
          </a:p>
        </p:txBody>
      </p:sp>
    </p:spTree>
    <p:extLst>
      <p:ext uri="{BB962C8B-B14F-4D97-AF65-F5344CB8AC3E}">
        <p14:creationId xmlns:p14="http://schemas.microsoft.com/office/powerpoint/2010/main" val="1207352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13</a:t>
            </a:fld>
            <a:endParaRPr lang="en-US"/>
          </a:p>
        </p:txBody>
      </p:sp>
    </p:spTree>
    <p:extLst>
      <p:ext uri="{BB962C8B-B14F-4D97-AF65-F5344CB8AC3E}">
        <p14:creationId xmlns:p14="http://schemas.microsoft.com/office/powerpoint/2010/main" val="6770803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14</a:t>
            </a:fld>
            <a:endParaRPr lang="en-US"/>
          </a:p>
        </p:txBody>
      </p:sp>
    </p:spTree>
    <p:extLst>
      <p:ext uri="{BB962C8B-B14F-4D97-AF65-F5344CB8AC3E}">
        <p14:creationId xmlns:p14="http://schemas.microsoft.com/office/powerpoint/2010/main" val="202774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15</a:t>
            </a:fld>
            <a:endParaRPr lang="en-US"/>
          </a:p>
        </p:txBody>
      </p:sp>
    </p:spTree>
    <p:extLst>
      <p:ext uri="{BB962C8B-B14F-4D97-AF65-F5344CB8AC3E}">
        <p14:creationId xmlns:p14="http://schemas.microsoft.com/office/powerpoint/2010/main" val="651969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p:txBody>
      </p:sp>
      <p:sp>
        <p:nvSpPr>
          <p:cNvPr id="4" name="Slide Number Placeholder 3"/>
          <p:cNvSpPr>
            <a:spLocks noGrp="1"/>
          </p:cNvSpPr>
          <p:nvPr>
            <p:ph type="sldNum" sz="quarter" idx="5"/>
          </p:nvPr>
        </p:nvSpPr>
        <p:spPr/>
        <p:txBody>
          <a:bodyPr/>
          <a:lstStyle/>
          <a:p>
            <a:fld id="{4FC65877-D6B0-44D5-AEB5-02A57E90BC4D}" type="slidenum">
              <a:rPr lang="en-US"/>
              <a:t>16</a:t>
            </a:fld>
            <a:endParaRPr lang="en-US"/>
          </a:p>
        </p:txBody>
      </p:sp>
    </p:spTree>
    <p:extLst>
      <p:ext uri="{BB962C8B-B14F-4D97-AF65-F5344CB8AC3E}">
        <p14:creationId xmlns:p14="http://schemas.microsoft.com/office/powerpoint/2010/main" val="221131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17</a:t>
            </a:fld>
            <a:endParaRPr lang="en-US"/>
          </a:p>
        </p:txBody>
      </p:sp>
    </p:spTree>
    <p:extLst>
      <p:ext uri="{BB962C8B-B14F-4D97-AF65-F5344CB8AC3E}">
        <p14:creationId xmlns:p14="http://schemas.microsoft.com/office/powerpoint/2010/main" val="3391125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cs typeface="Calibri"/>
              </a:rPr>
              <a:t>KHL</a:t>
            </a:r>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18</a:t>
            </a:fld>
            <a:endParaRPr lang="en-US"/>
          </a:p>
        </p:txBody>
      </p:sp>
    </p:spTree>
    <p:extLst>
      <p:ext uri="{BB962C8B-B14F-4D97-AF65-F5344CB8AC3E}">
        <p14:creationId xmlns:p14="http://schemas.microsoft.com/office/powerpoint/2010/main" val="2547201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19</a:t>
            </a:fld>
            <a:endParaRPr lang="en-US"/>
          </a:p>
        </p:txBody>
      </p:sp>
    </p:spTree>
    <p:extLst>
      <p:ext uri="{BB962C8B-B14F-4D97-AF65-F5344CB8AC3E}">
        <p14:creationId xmlns:p14="http://schemas.microsoft.com/office/powerpoint/2010/main" val="1510511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2</a:t>
            </a:fld>
            <a:endParaRPr lang="en-US"/>
          </a:p>
        </p:txBody>
      </p:sp>
    </p:spTree>
    <p:extLst>
      <p:ext uri="{BB962C8B-B14F-4D97-AF65-F5344CB8AC3E}">
        <p14:creationId xmlns:p14="http://schemas.microsoft.com/office/powerpoint/2010/main" val="2642500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Allows us to develop a unique values proposition around what we offer at Solent which is distinctive from other providers</a:t>
            </a:r>
          </a:p>
          <a:p>
            <a:r>
              <a:rPr lang="en-US">
                <a:latin typeface="Calibri"/>
                <a:cs typeface="Calibri"/>
              </a:rPr>
              <a:t>It's anything else that we offer to students beyond the core L&amp;T delivery of the subject-area</a:t>
            </a:r>
          </a:p>
          <a:p>
            <a:r>
              <a:rPr lang="en-US">
                <a:latin typeface="Calibri"/>
                <a:cs typeface="Calibri"/>
              </a:rPr>
              <a:t>It's the cherry on the cake – it's going the extra mile</a:t>
            </a:r>
          </a:p>
          <a:p>
            <a:r>
              <a:rPr lang="en-US">
                <a:latin typeface="Calibri"/>
                <a:cs typeface="Calibri"/>
              </a:rPr>
              <a:t>Reputationally it links to what we have said in our TEF and what we will say in our Access and Participation Plan about the educational gain derived from studying at Solent University beyond the core subject-specific curriculum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Calibri"/>
                <a:cs typeface="Calibri"/>
              </a:rPr>
              <a:t>Plus a properly curated, simplified and streamlined offer of professional-services led GL so that course teams know what to signpost their students to</a:t>
            </a:r>
            <a:endParaRPr lang="en-US">
              <a:cs typeface="Calibri"/>
            </a:endParaRPr>
          </a:p>
          <a:p>
            <a:endParaRPr lang="en-US">
              <a:latin typeface="Calibri"/>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20</a:t>
            </a:fld>
            <a:endParaRPr lang="en-US"/>
          </a:p>
        </p:txBody>
      </p:sp>
    </p:spTree>
    <p:extLst>
      <p:ext uri="{BB962C8B-B14F-4D97-AF65-F5344CB8AC3E}">
        <p14:creationId xmlns:p14="http://schemas.microsoft.com/office/powerpoint/2010/main" val="3197231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21</a:t>
            </a:fld>
            <a:endParaRPr lang="en-US"/>
          </a:p>
        </p:txBody>
      </p:sp>
    </p:spTree>
    <p:extLst>
      <p:ext uri="{BB962C8B-B14F-4D97-AF65-F5344CB8AC3E}">
        <p14:creationId xmlns:p14="http://schemas.microsoft.com/office/powerpoint/2010/main" val="3234787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23</a:t>
            </a:fld>
            <a:endParaRPr lang="en-US"/>
          </a:p>
        </p:txBody>
      </p:sp>
    </p:spTree>
    <p:extLst>
      <p:ext uri="{BB962C8B-B14F-4D97-AF65-F5344CB8AC3E}">
        <p14:creationId xmlns:p14="http://schemas.microsoft.com/office/powerpoint/2010/main" val="574879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24</a:t>
            </a:fld>
            <a:endParaRPr lang="en-US"/>
          </a:p>
        </p:txBody>
      </p:sp>
    </p:spTree>
    <p:extLst>
      <p:ext uri="{BB962C8B-B14F-4D97-AF65-F5344CB8AC3E}">
        <p14:creationId xmlns:p14="http://schemas.microsoft.com/office/powerpoint/2010/main" val="1312024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25</a:t>
            </a:fld>
            <a:endParaRPr lang="en-US"/>
          </a:p>
        </p:txBody>
      </p:sp>
    </p:spTree>
    <p:extLst>
      <p:ext uri="{BB962C8B-B14F-4D97-AF65-F5344CB8AC3E}">
        <p14:creationId xmlns:p14="http://schemas.microsoft.com/office/powerpoint/2010/main" val="14128143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 &amp; CB</a:t>
            </a:r>
          </a:p>
        </p:txBody>
      </p:sp>
      <p:sp>
        <p:nvSpPr>
          <p:cNvPr id="4" name="Slide Number Placeholder 3"/>
          <p:cNvSpPr>
            <a:spLocks noGrp="1"/>
          </p:cNvSpPr>
          <p:nvPr>
            <p:ph type="sldNum" sz="quarter" idx="5"/>
          </p:nvPr>
        </p:nvSpPr>
        <p:spPr/>
        <p:txBody>
          <a:bodyPr/>
          <a:lstStyle/>
          <a:p>
            <a:fld id="{4FC65877-D6B0-44D5-AEB5-02A57E90BC4D}" type="slidenum">
              <a:rPr lang="en-US"/>
              <a:t>26</a:t>
            </a:fld>
            <a:endParaRPr lang="en-US"/>
          </a:p>
        </p:txBody>
      </p:sp>
    </p:spTree>
    <p:extLst>
      <p:ext uri="{BB962C8B-B14F-4D97-AF65-F5344CB8AC3E}">
        <p14:creationId xmlns:p14="http://schemas.microsoft.com/office/powerpoint/2010/main" val="3989168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deliver teaching and learning through thoughtful integration of a combination of in-person delivery and delivery in a digitally enhanced, inclusive environment.</a:t>
            </a:r>
            <a:endParaRPr lang="en-US"/>
          </a:p>
          <a:p>
            <a:endParaRPr lang="en-US"/>
          </a:p>
          <a:p>
            <a:r>
              <a:rPr lang="en-GB"/>
              <a:t>We believe an inclusive environment is a working, social and learning environment that intentionally promotes a culture of equality of opportunity and fair treatment; acknowledges, values, respects and celebrates difference; upholds and respects the dignity and rights of all staff, students and those connected with the University; one that actively strives to eliminate unlawful discrimination, harassment and victimisation and other uncivil conduct in order to enable everyone to reach their true potential.</a:t>
            </a:r>
            <a:endParaRPr lang="en-US"/>
          </a:p>
          <a:p>
            <a:endParaRPr lang="en-US">
              <a:cs typeface="Calibri"/>
            </a:endParaRPr>
          </a:p>
          <a:p>
            <a:r>
              <a:rPr lang="en-GB"/>
              <a:t>Inclusion is an ethical obligation anchored in social justice and the building of socially just communities that promote equity for all groups irrespective of their intersecting identities and/or characteristics. This is reflected in educational policy, </a:t>
            </a:r>
            <a:r>
              <a:rPr lang="en-GB" u="sng">
                <a:hlinkClick r:id="rId3"/>
              </a:rPr>
              <a:t>global agendas</a:t>
            </a:r>
            <a:r>
              <a:rPr lang="en-GB"/>
              <a:t> and contemporary discourse as essential in providing </a:t>
            </a:r>
            <a:r>
              <a:rPr lang="en-GB" u="sng">
                <a:hlinkClick r:id="rId4"/>
              </a:rPr>
              <a:t>high quality educational experiences</a:t>
            </a:r>
            <a:r>
              <a:rPr lang="en-GB"/>
              <a:t> </a:t>
            </a:r>
            <a:r>
              <a:rPr lang="en-GB" u="sng">
                <a:hlinkClick r:id="rId5"/>
              </a:rPr>
              <a:t>for all</a:t>
            </a:r>
            <a:r>
              <a:rPr lang="en-GB" u="sng"/>
              <a:t> learners</a:t>
            </a:r>
            <a:r>
              <a:rPr lang="en-GB"/>
              <a:t>.</a:t>
            </a:r>
            <a:endParaRPr lang="en-US"/>
          </a:p>
          <a:p>
            <a:endParaRPr lang="en-US"/>
          </a:p>
          <a:p>
            <a:r>
              <a:rPr lang="en-GB"/>
              <a:t>The concept of inclusion is at the heart of Solent’s Real-World curriculum framework. The framework is underpinned by pedagogic theories and consists of six dimensions.</a:t>
            </a: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3</a:t>
            </a:fld>
            <a:endParaRPr lang="en-US"/>
          </a:p>
        </p:txBody>
      </p:sp>
    </p:spTree>
    <p:extLst>
      <p:ext uri="{BB962C8B-B14F-4D97-AF65-F5344CB8AC3E}">
        <p14:creationId xmlns:p14="http://schemas.microsoft.com/office/powerpoint/2010/main" val="182833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KHL</a:t>
            </a:r>
            <a:endParaRPr lang="en-US" b="1"/>
          </a:p>
          <a:p>
            <a:r>
              <a:rPr lang="en-GB" b="1"/>
              <a:t>Real World Curriculum: Six Dimensions</a:t>
            </a:r>
            <a:endParaRPr lang="en-US" b="1">
              <a:cs typeface="Calibri"/>
            </a:endParaRPr>
          </a:p>
          <a:p>
            <a:r>
              <a:rPr lang="en-GB" b="1"/>
              <a:t>Critical, creative and applied </a:t>
            </a:r>
            <a:br>
              <a:rPr lang="en-GB" b="1">
                <a:cs typeface="+mn-lt"/>
              </a:rPr>
            </a:br>
            <a:r>
              <a:rPr lang="en-GB" b="1"/>
              <a:t>Our curriculum challenge</a:t>
            </a:r>
            <a:r>
              <a:rPr lang="en-GB"/>
              <a:t>s students to be critical and creative, and to apply theory to practice. Through interaction with the global tapestry of knowledge systems, students will learn to identify the types of knowledge that exist, what informs their creation, and the extent to which various types of knowledge are related to each other.</a:t>
            </a:r>
            <a:endParaRPr lang="en-US"/>
          </a:p>
          <a:p>
            <a:r>
              <a:rPr lang="en-GB"/>
              <a:t>We believe this will enable students to become perceptive consumers and trustworthy producers of both applied and theoretical knowledge that can be beneficial in transforming societies and producing real word solutions. </a:t>
            </a:r>
            <a:endParaRPr lang="en-US"/>
          </a:p>
          <a:p>
            <a:r>
              <a:rPr lang="en-GB" b="1"/>
              <a:t>Inspiring research and inquiry</a:t>
            </a:r>
            <a:br>
              <a:rPr lang="en-GB" b="1">
                <a:cs typeface="+mn-lt"/>
              </a:rPr>
            </a:br>
            <a:r>
              <a:rPr lang="en-GB" b="1"/>
              <a:t>Our curriculum will inspire students to ask questions, investigate problems, propose solutions and create new knowledge. We will empower students with the tools, methods and thinking processes to read and evaluate current </a:t>
            </a:r>
            <a:r>
              <a:rPr lang="en-GB"/>
              <a:t>research and stimulate curiosity about research topics of their choice. By working within a research community with academics who are engaged in research and inquiry and/or creative and applied projects themselves, our students will develop the requisite knowledge and skills to conduct their own research. </a:t>
            </a:r>
            <a:endParaRPr lang="en-US"/>
          </a:p>
          <a:p>
            <a:r>
              <a:rPr lang="en-GB" b="1"/>
              <a:t>Outward facing</a:t>
            </a:r>
            <a:br>
              <a:rPr lang="en-GB" b="1">
                <a:cs typeface="+mn-lt"/>
              </a:rPr>
            </a:br>
            <a:r>
              <a:rPr lang="en-GB" b="1"/>
              <a:t>As part of </a:t>
            </a:r>
            <a:r>
              <a:rPr lang="en-GB"/>
              <a:t>our social responsibility and contribution to social justice, our curriculum challenges students to contribute their knowledge, time and talents to the community in ways appropriate to their subjects. Students will engage with global theories, develop a global outlook, and interact with local and international experts as part of their overall student experience. Students will learn to work with industry professionals, and to link theory to practice in familiar and unfamiliar settings. We will encourage employers to shape the curriculum and help students create networks beyond the university.  </a:t>
            </a:r>
            <a:endParaRPr lang="en-US"/>
          </a:p>
          <a:p>
            <a:endParaRPr lang="en-US"/>
          </a:p>
          <a:p>
            <a:r>
              <a:rPr lang="en-GB" b="1"/>
              <a:t>Social and personal growth</a:t>
            </a:r>
            <a:br>
              <a:rPr lang="en-GB" b="1">
                <a:cs typeface="+mn-lt"/>
              </a:rPr>
            </a:br>
            <a:r>
              <a:rPr lang="en-GB" b="1"/>
              <a:t>Our curriculum </a:t>
            </a:r>
            <a:r>
              <a:rPr lang="en-GB"/>
              <a:t>is designed to promote student’s development by enabling them to achieve social and personal growth. At Solent, students will engage with theory and a diverse range of knowledge to deepen their understanding of historic, contemporary, and future local, national, and international challenges and solutions. Through engagement in curricula and co-curricular activities, students will be supported to develop as emotionally and culturally intelligent socially responsible citizens who challenge taken-for-granted assumptions, speak out against injustices and actively contribute towards social transformation. This may enable students to become socially, culturally and emotionally intelligent graduates.</a:t>
            </a:r>
            <a:endParaRPr lang="en-US"/>
          </a:p>
          <a:p>
            <a:r>
              <a:rPr lang="en-GB" b="1"/>
              <a:t>Authentic and engaging inclusive assessment</a:t>
            </a:r>
            <a:br>
              <a:rPr lang="en-GB" b="1">
                <a:cs typeface="+mn-lt"/>
              </a:rPr>
            </a:br>
            <a:r>
              <a:rPr lang="en-GB" b="1"/>
              <a:t>Our assessment</a:t>
            </a:r>
            <a:r>
              <a:rPr lang="en-GB"/>
              <a:t>s are inclusive and mirror disciplinary practices and real-world contexts in preparing students for the challenges of independent and team working, while enabling them to develop skills that will help them to succeed in the workplace. Students will experience a diverse range of creative, engaging and meaningful assessment tasks which will contribute to their development as critically conscious thinkers and life-long learners. Assessments will be scaffolded and grow in complexity, while enabling students to see the relationship between modules, years and stages if study. </a:t>
            </a:r>
            <a:endParaRPr lang="en-US"/>
          </a:p>
          <a:p>
            <a:r>
              <a:rPr lang="en-GB" b="1"/>
              <a:t>Intellectually stimulating for life</a:t>
            </a:r>
            <a:br>
              <a:rPr lang="en-GB" b="1">
                <a:cs typeface="+mn-lt"/>
              </a:rPr>
            </a:br>
            <a:r>
              <a:rPr lang="en-GB" b="1"/>
              <a:t>Our curriculum will </a:t>
            </a:r>
            <a:r>
              <a:rPr lang="en-GB"/>
              <a:t>trigger interest and inspire lifelong learning beyond university. They aim to develop curious habits of mind, transcend cross-disciplinary boundaries, and engage students in debates and conversations which extends beyond the university setting. We will inspire students to value learning for both their usefulness and their application, so that they will be able to see the relationship between knowledge (including theoretical and experiential knowledge) and their own development. </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4</a:t>
            </a:fld>
            <a:endParaRPr lang="en-US"/>
          </a:p>
        </p:txBody>
      </p:sp>
    </p:spTree>
    <p:extLst>
      <p:ext uri="{BB962C8B-B14F-4D97-AF65-F5344CB8AC3E}">
        <p14:creationId xmlns:p14="http://schemas.microsoft.com/office/powerpoint/2010/main" val="1144313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5</a:t>
            </a:fld>
            <a:endParaRPr lang="en-US"/>
          </a:p>
        </p:txBody>
      </p:sp>
    </p:spTree>
    <p:extLst>
      <p:ext uri="{BB962C8B-B14F-4D97-AF65-F5344CB8AC3E}">
        <p14:creationId xmlns:p14="http://schemas.microsoft.com/office/powerpoint/2010/main" val="2874974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KHL</a:t>
            </a:r>
            <a:endParaRPr lang="en-US"/>
          </a:p>
          <a:p>
            <a:r>
              <a:rPr lang="en-GB"/>
              <a:t>At Solent, we endeavour to create and sustain an equitable and inclusive educational environment that adopts a Learning Design Framework (LDF) which is underpinned strategically by our commitments to promoting </a:t>
            </a:r>
            <a:r>
              <a:rPr lang="en-US"/>
              <a:t>creativity in the design, content and delivery of inclusive teaching, learning and assessment; embedding academic, digital and employability skills in the curriculum; and delivering relevant and engaging learning environments through high quality physical and virtual spaces, technologies and resources.</a:t>
            </a:r>
          </a:p>
          <a:p>
            <a:endParaRPr lang="en-US">
              <a:cs typeface="Calibri"/>
            </a:endParaRPr>
          </a:p>
          <a:p>
            <a:r>
              <a:rPr lang="en-US"/>
              <a:t>To offer a rounded, inclusive and flexible learning environment, we make full use of all the learning spaces available through these three concepts:</a:t>
            </a:r>
            <a:endParaRPr lang="en-US">
              <a:cs typeface="Calibri"/>
            </a:endParaRPr>
          </a:p>
          <a:p>
            <a:pPr marL="171450" indent="-171450">
              <a:buFont typeface="Arial"/>
              <a:buChar char="•"/>
            </a:pPr>
            <a:r>
              <a:rPr lang="en-US"/>
              <a:t>Collaborative Learning – 3 hour</a:t>
            </a:r>
            <a:endParaRPr lang="en-US">
              <a:cs typeface="Calibri"/>
            </a:endParaRPr>
          </a:p>
          <a:p>
            <a:pPr marL="171450" indent="-171450">
              <a:buFont typeface="Arial"/>
              <a:buChar char="•"/>
            </a:pPr>
            <a:r>
              <a:rPr lang="en-US"/>
              <a:t>Directed Learning – 1 hour</a:t>
            </a:r>
            <a:endParaRPr lang="en-US">
              <a:cs typeface="Calibri"/>
            </a:endParaRPr>
          </a:p>
          <a:p>
            <a:pPr marL="171450" indent="-171450">
              <a:buFont typeface="Arial"/>
              <a:buChar char="•"/>
            </a:pPr>
            <a:r>
              <a:rPr lang="en-US"/>
              <a:t>Guided Learning – 2 hour</a:t>
            </a:r>
            <a:endParaRPr lang="en-US">
              <a:cs typeface="Calibri"/>
            </a:endParaRPr>
          </a:p>
          <a:p>
            <a:endParaRPr lang="en-US">
              <a:cs typeface="+mn-lt"/>
            </a:endParaRPr>
          </a:p>
          <a:p>
            <a:r>
              <a:rPr lang="en-US"/>
              <a:t>Collaborative Learning takes place on campus and is active and interactive, providing opportunities for students to put their learning into practice and share their knowledge with their peers. </a:t>
            </a:r>
            <a:br>
              <a:rPr lang="en-US">
                <a:cs typeface="+mn-lt"/>
              </a:rPr>
            </a:br>
            <a:endParaRPr lang="en-US">
              <a:cs typeface="Calibri"/>
            </a:endParaRPr>
          </a:p>
          <a:p>
            <a:r>
              <a:rPr lang="en-US">
                <a:hlinkClick r:id="rId3"/>
              </a:rPr>
              <a:t>Directed Learning</a:t>
            </a:r>
            <a:r>
              <a:rPr lang="en-US"/>
              <a:t> takes place mostly online, on-demand, and is </a:t>
            </a:r>
            <a:r>
              <a:rPr lang="en-US" err="1"/>
              <a:t>focussed</a:t>
            </a:r>
            <a:r>
              <a:rPr lang="en-US"/>
              <a:t> on the concepts and theories that underpin the subject. It is active and interactive, allowing students to engage with the material, the lecturer, and each other, and it is structured and consolidated through a narrative that explains how everything fits together. </a:t>
            </a:r>
            <a:endParaRPr lang="en-US">
              <a:cs typeface="Calibri"/>
            </a:endParaRPr>
          </a:p>
          <a:p>
            <a:endParaRPr lang="en-US"/>
          </a:p>
          <a:p>
            <a:r>
              <a:rPr lang="en-US"/>
              <a:t>Guided Learning adds value to students. In many ways, it's all the things we put on for students alongside the course and their studies that we would like them to engage in and we know would be good for them but which they do not necessarily take up. Guided Learning will enable us to ensure visible value for money by getting a greater proportion of our students to engage in activities that build their employability and self-efficacy.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6</a:t>
            </a:fld>
            <a:endParaRPr lang="en-US"/>
          </a:p>
        </p:txBody>
      </p:sp>
    </p:spTree>
    <p:extLst>
      <p:ext uri="{BB962C8B-B14F-4D97-AF65-F5344CB8AC3E}">
        <p14:creationId xmlns:p14="http://schemas.microsoft.com/office/powerpoint/2010/main" val="16959914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KHL</a:t>
            </a:r>
          </a:p>
        </p:txBody>
      </p:sp>
      <p:sp>
        <p:nvSpPr>
          <p:cNvPr id="4" name="Slide Number Placeholder 3"/>
          <p:cNvSpPr>
            <a:spLocks noGrp="1"/>
          </p:cNvSpPr>
          <p:nvPr>
            <p:ph type="sldNum" sz="quarter" idx="5"/>
          </p:nvPr>
        </p:nvSpPr>
        <p:spPr/>
        <p:txBody>
          <a:bodyPr/>
          <a:lstStyle/>
          <a:p>
            <a:fld id="{4FC65877-D6B0-44D5-AEB5-02A57E90BC4D}" type="slidenum">
              <a:rPr lang="en-US"/>
              <a:t>7</a:t>
            </a:fld>
            <a:endParaRPr lang="en-US"/>
          </a:p>
        </p:txBody>
      </p:sp>
    </p:spTree>
    <p:extLst>
      <p:ext uri="{BB962C8B-B14F-4D97-AF65-F5344CB8AC3E}">
        <p14:creationId xmlns:p14="http://schemas.microsoft.com/office/powerpoint/2010/main" val="36401541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KHL</a:t>
            </a:r>
            <a:endParaRPr lang="en-US"/>
          </a:p>
          <a:p>
            <a:r>
              <a:rPr lang="en-GB"/>
              <a:t>At Solent, we endeavour to create and sustain an equitable and inclusive educational environment that adopts a Learning Design Framework (LDF) which is underpinned strategically by our commitments to promoting </a:t>
            </a:r>
            <a:r>
              <a:rPr lang="en-US"/>
              <a:t>creativity in the design, content and delivery of inclusive teaching, learning and assessment; embedding academic, digital and employability skills in the curriculum; and delivering relevant and engaging learning environments through high quality physical and virtual spaces, technologies and resources.</a:t>
            </a:r>
          </a:p>
          <a:p>
            <a:endParaRPr lang="en-US">
              <a:cs typeface="Calibri"/>
            </a:endParaRPr>
          </a:p>
          <a:p>
            <a:r>
              <a:rPr lang="en-US"/>
              <a:t>To offer a rounded, inclusive and flexible learning environment, we make full use of all the learning spaces available through these three concepts:</a:t>
            </a:r>
            <a:endParaRPr lang="en-US">
              <a:cs typeface="Calibri"/>
            </a:endParaRPr>
          </a:p>
          <a:p>
            <a:pPr marL="171450" indent="-171450">
              <a:buFont typeface="Arial"/>
              <a:buChar char="•"/>
            </a:pPr>
            <a:r>
              <a:rPr lang="en-US"/>
              <a:t>Collaborative Learning – 3 hour</a:t>
            </a:r>
            <a:endParaRPr lang="en-US">
              <a:cs typeface="Calibri"/>
            </a:endParaRPr>
          </a:p>
          <a:p>
            <a:pPr marL="171450" indent="-171450">
              <a:buFont typeface="Arial"/>
              <a:buChar char="•"/>
            </a:pPr>
            <a:r>
              <a:rPr lang="en-US"/>
              <a:t>Directed Learning – 1 hour</a:t>
            </a:r>
            <a:endParaRPr lang="en-US">
              <a:cs typeface="Calibri"/>
            </a:endParaRPr>
          </a:p>
          <a:p>
            <a:pPr marL="171450" indent="-171450">
              <a:buFont typeface="Arial"/>
              <a:buChar char="•"/>
            </a:pPr>
            <a:r>
              <a:rPr lang="en-US"/>
              <a:t>Guided Learning – 2 hour</a:t>
            </a:r>
            <a:endParaRPr lang="en-US">
              <a:cs typeface="Calibri"/>
            </a:endParaRPr>
          </a:p>
          <a:p>
            <a:endParaRPr lang="en-US">
              <a:cs typeface="+mn-lt"/>
            </a:endParaRPr>
          </a:p>
          <a:p>
            <a:r>
              <a:rPr lang="en-US"/>
              <a:t>Collaborative Learning takes place on campus and is active and interactive, providing opportunities for students to put their learning into practice and share their knowledge with their peers. </a:t>
            </a:r>
            <a:br>
              <a:rPr lang="en-US">
                <a:cs typeface="+mn-lt"/>
              </a:rPr>
            </a:br>
            <a:endParaRPr lang="en-US">
              <a:cs typeface="Calibri"/>
            </a:endParaRPr>
          </a:p>
          <a:p>
            <a:r>
              <a:rPr lang="en-US">
                <a:hlinkClick r:id="rId3"/>
              </a:rPr>
              <a:t>Directed Learning</a:t>
            </a:r>
            <a:r>
              <a:rPr lang="en-US"/>
              <a:t> takes place mostly online, on-demand, and is </a:t>
            </a:r>
            <a:r>
              <a:rPr lang="en-US" err="1"/>
              <a:t>focussed</a:t>
            </a:r>
            <a:r>
              <a:rPr lang="en-US"/>
              <a:t> on the concepts and theories that underpin the subject. It is active and interactive, allowing students to engage with the material, the lecturer, and each other, and it is structured and consolidated through a narrative that explains how everything fits together. </a:t>
            </a:r>
            <a:endParaRPr lang="en-US">
              <a:cs typeface="Calibri"/>
            </a:endParaRPr>
          </a:p>
          <a:p>
            <a:endParaRPr lang="en-US"/>
          </a:p>
          <a:p>
            <a:r>
              <a:rPr lang="en-US"/>
              <a:t>Guided Learning adds value to students. In many ways, it's all the things we put on for students alongside the course and their studies that we would like them to engage in and we know would be good for them but which they do not necessarily take up. Guided Learning will enable us to ensure visible value for money by getting a greater proportion of our students to engage in activities that build their employability and self-efficacy.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4FC65877-D6B0-44D5-AEB5-02A57E90BC4D}" type="slidenum">
              <a:rPr lang="en-US"/>
              <a:t>8</a:t>
            </a:fld>
            <a:endParaRPr lang="en-US"/>
          </a:p>
        </p:txBody>
      </p:sp>
    </p:spTree>
    <p:extLst>
      <p:ext uri="{BB962C8B-B14F-4D97-AF65-F5344CB8AC3E}">
        <p14:creationId xmlns:p14="http://schemas.microsoft.com/office/powerpoint/2010/main" val="3212827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CB</a:t>
            </a:r>
          </a:p>
          <a:p>
            <a:r>
              <a:rPr lang="en-US">
                <a:cs typeface="Calibri"/>
              </a:rPr>
              <a:t>Links back to GL offer</a:t>
            </a:r>
          </a:p>
        </p:txBody>
      </p:sp>
      <p:sp>
        <p:nvSpPr>
          <p:cNvPr id="4" name="Slide Number Placeholder 3"/>
          <p:cNvSpPr>
            <a:spLocks noGrp="1"/>
          </p:cNvSpPr>
          <p:nvPr>
            <p:ph type="sldNum" sz="quarter" idx="5"/>
          </p:nvPr>
        </p:nvSpPr>
        <p:spPr/>
        <p:txBody>
          <a:bodyPr/>
          <a:lstStyle/>
          <a:p>
            <a:fld id="{4FC65877-D6B0-44D5-AEB5-02A57E90BC4D}" type="slidenum">
              <a:rPr lang="en-US"/>
              <a:t>9</a:t>
            </a:fld>
            <a:endParaRPr lang="en-US"/>
          </a:p>
        </p:txBody>
      </p:sp>
    </p:spTree>
    <p:extLst>
      <p:ext uri="{BB962C8B-B14F-4D97-AF65-F5344CB8AC3E}">
        <p14:creationId xmlns:p14="http://schemas.microsoft.com/office/powerpoint/2010/main" val="3782067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914261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3405082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2638085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a:solidFill>
                  <a:schemeClr val="bg1"/>
                </a:solidFill>
              </a:rPr>
              <a:t>Solent </a:t>
            </a:r>
            <a:r>
              <a:rPr lang="en-GB" sz="1000" baseline="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35576292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a:solidFill>
                  <a:schemeClr val="bg1"/>
                </a:solidFill>
              </a:rPr>
              <a:t>Solent </a:t>
            </a:r>
            <a:r>
              <a:rPr lang="en-GB" sz="1000" baseline="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25410563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a:solidFill>
                  <a:schemeClr val="bg1"/>
                </a:solidFill>
              </a:rPr>
              <a:t>Solent </a:t>
            </a:r>
            <a:r>
              <a:rPr lang="en-GB" sz="1000" baseline="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40395660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a:solidFill>
                  <a:schemeClr val="bg1"/>
                </a:solidFill>
              </a:rPr>
              <a:t>Solent </a:t>
            </a:r>
            <a:r>
              <a:rPr lang="en-GB" sz="1000" baseline="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1255036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a:t>Click to edit Divider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subtitle style</a:t>
            </a:r>
            <a:endParaRPr lang="en-GB"/>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a:t>Extra information</a:t>
            </a:r>
          </a:p>
        </p:txBody>
      </p:sp>
    </p:spTree>
    <p:extLst>
      <p:ext uri="{BB962C8B-B14F-4D97-AF65-F5344CB8AC3E}">
        <p14:creationId xmlns:p14="http://schemas.microsoft.com/office/powerpoint/2010/main" val="10635955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a:t>Click to edit Divider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title style</a:t>
            </a:r>
            <a:endParaRPr lang="en-GB"/>
          </a:p>
        </p:txBody>
      </p:sp>
    </p:spTree>
    <p:extLst>
      <p:ext uri="{BB962C8B-B14F-4D97-AF65-F5344CB8AC3E}">
        <p14:creationId xmlns:p14="http://schemas.microsoft.com/office/powerpoint/2010/main" val="1452063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a:t>Click to edit Divider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Divider title style</a:t>
            </a:r>
            <a:endParaRPr lang="en-GB"/>
          </a:p>
        </p:txBody>
      </p:sp>
    </p:spTree>
    <p:extLst>
      <p:ext uri="{BB962C8B-B14F-4D97-AF65-F5344CB8AC3E}">
        <p14:creationId xmlns:p14="http://schemas.microsoft.com/office/powerpoint/2010/main" val="29806658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a:t>Thank you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Thank you subtitle style</a:t>
            </a:r>
            <a:endParaRPr lang="en-GB"/>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2441663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344183953"/>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480863-82DE-4B0D-9AD7-DB08221B78D5}"/>
              </a:ext>
            </a:extLst>
          </p:cNvPr>
          <p:cNvSpPr>
            <a:spLocks noGrp="1"/>
          </p:cNvSpPr>
          <p:nvPr>
            <p:ph type="dt" sz="half" idx="10"/>
          </p:nvPr>
        </p:nvSpPr>
        <p:spPr/>
        <p:txBody>
          <a:bodyPr/>
          <a:lstStyle/>
          <a:p>
            <a:fld id="{0CF20787-00D7-46B9-B1DF-8CB11CFA532E}" type="datetimeFigureOut">
              <a:rPr lang="en-GB" smtClean="0"/>
              <a:t>07/02/2023</a:t>
            </a:fld>
            <a:endParaRPr lang="en-GB"/>
          </a:p>
        </p:txBody>
      </p:sp>
      <p:sp>
        <p:nvSpPr>
          <p:cNvPr id="3" name="Footer Placeholder 2">
            <a:extLst>
              <a:ext uri="{FF2B5EF4-FFF2-40B4-BE49-F238E27FC236}">
                <a16:creationId xmlns:a16="http://schemas.microsoft.com/office/drawing/2014/main" id="{D6E1DEE8-F744-4CDB-8934-36028340F9A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6E67CAC-4F6B-4585-9B50-693DE1F04D3B}"/>
              </a:ext>
            </a:extLst>
          </p:cNvPr>
          <p:cNvSpPr>
            <a:spLocks noGrp="1"/>
          </p:cNvSpPr>
          <p:nvPr>
            <p:ph type="sldNum" sz="quarter" idx="12"/>
          </p:nvPr>
        </p:nvSpPr>
        <p:spPr/>
        <p:txBody>
          <a:bodyPr/>
          <a:lstStyle/>
          <a:p>
            <a:fld id="{53E77BE6-B266-40AB-8486-F8709F1DD823}" type="slidenum">
              <a:rPr lang="en-GB" smtClean="0"/>
              <a:t>‹#›</a:t>
            </a:fld>
            <a:endParaRPr lang="en-GB"/>
          </a:p>
        </p:txBody>
      </p:sp>
    </p:spTree>
    <p:extLst>
      <p:ext uri="{BB962C8B-B14F-4D97-AF65-F5344CB8AC3E}">
        <p14:creationId xmlns:p14="http://schemas.microsoft.com/office/powerpoint/2010/main" val="592850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 x Content &amp; 2 x Images">
    <p:bg>
      <p:bgPr>
        <a:solidFill>
          <a:schemeClr val="bg1">
            <a:lumMod val="50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10" y="-2"/>
            <a:ext cx="6093284" cy="3429000"/>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3"/>
          </a:p>
        </p:txBody>
      </p:sp>
      <p:sp>
        <p:nvSpPr>
          <p:cNvPr id="7" name="Rectangle 6"/>
          <p:cNvSpPr/>
          <p:nvPr userDrawn="1"/>
        </p:nvSpPr>
        <p:spPr>
          <a:xfrm>
            <a:off x="6093295" y="3429000"/>
            <a:ext cx="6093284"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3"/>
          </a:p>
        </p:txBody>
      </p:sp>
      <p:sp>
        <p:nvSpPr>
          <p:cNvPr id="8" name="Picture Placeholder 8"/>
          <p:cNvSpPr>
            <a:spLocks noGrp="1"/>
          </p:cNvSpPr>
          <p:nvPr>
            <p:ph type="pic" sz="quarter" idx="13"/>
          </p:nvPr>
        </p:nvSpPr>
        <p:spPr>
          <a:xfrm>
            <a:off x="10" y="3429000"/>
            <a:ext cx="6093284" cy="3429000"/>
          </a:xfrm>
          <a:noFill/>
        </p:spPr>
        <p:txBody>
          <a:bodyPr/>
          <a:lstStyle>
            <a:lvl1pPr>
              <a:defRPr>
                <a:solidFill>
                  <a:schemeClr val="bg1"/>
                </a:solidFill>
              </a:defRPr>
            </a:lvl1pPr>
          </a:lstStyle>
          <a:p>
            <a:r>
              <a:rPr lang="en-US"/>
              <a:t>Click icon to add picture</a:t>
            </a:r>
            <a:endParaRPr lang="en-GB"/>
          </a:p>
        </p:txBody>
      </p:sp>
      <p:sp>
        <p:nvSpPr>
          <p:cNvPr id="3" name="Content Placeholder 2"/>
          <p:cNvSpPr>
            <a:spLocks noGrp="1"/>
          </p:cNvSpPr>
          <p:nvPr>
            <p:ph idx="1"/>
          </p:nvPr>
        </p:nvSpPr>
        <p:spPr>
          <a:xfrm>
            <a:off x="6924887" y="4336976"/>
            <a:ext cx="4668724" cy="1935563"/>
          </a:xfrm>
        </p:spPr>
        <p:txBody>
          <a:bodyPr>
            <a:normAutofit/>
          </a:bodyPr>
          <a:lstStyle>
            <a:lvl1pPr>
              <a:spcAft>
                <a:spcPts val="1089"/>
              </a:spcAft>
              <a:defRPr sz="1400" spc="289" baseline="0">
                <a:solidFill>
                  <a:schemeClr val="tx1"/>
                </a:solidFill>
                <a:latin typeface="Calibri" panose="020F0502020204030204" pitchFamily="34" charset="0"/>
              </a:defRPr>
            </a:lvl1pPr>
            <a:lvl2pPr marL="0" indent="0">
              <a:lnSpc>
                <a:spcPct val="120000"/>
              </a:lnSpc>
              <a:defRPr sz="1400">
                <a:solidFill>
                  <a:schemeClr val="tx1"/>
                </a:solidFill>
                <a:latin typeface="Calibri" panose="020F0502020204030204" pitchFamily="34" charset="0"/>
              </a:defRPr>
            </a:lvl2pPr>
            <a:lvl3pPr marL="158417" indent="0">
              <a:lnSpc>
                <a:spcPct val="120000"/>
              </a:lnSpc>
              <a:defRPr sz="1400">
                <a:solidFill>
                  <a:schemeClr val="tx1"/>
                </a:solidFill>
                <a:latin typeface="Calibri" panose="020F0502020204030204" pitchFamily="34" charset="0"/>
              </a:defRPr>
            </a:lvl3pPr>
            <a:lvl4pPr marL="326914" indent="0">
              <a:lnSpc>
                <a:spcPct val="120000"/>
              </a:lnSpc>
              <a:defRPr sz="1400">
                <a:solidFill>
                  <a:schemeClr val="tx1"/>
                </a:solidFill>
                <a:latin typeface="Calibri" panose="020F0502020204030204" pitchFamily="34" charset="0"/>
              </a:defRPr>
            </a:lvl4pPr>
            <a:lvl5pPr marL="485332" indent="0">
              <a:lnSpc>
                <a:spcPct val="120000"/>
              </a:lnSpc>
              <a:defRPr sz="1400">
                <a:solidFill>
                  <a:schemeClr val="tx1"/>
                </a:solidFill>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2"/>
          <p:cNvSpPr>
            <a:spLocks noGrp="1"/>
          </p:cNvSpPr>
          <p:nvPr>
            <p:ph idx="14"/>
          </p:nvPr>
        </p:nvSpPr>
        <p:spPr>
          <a:xfrm>
            <a:off x="819039" y="899254"/>
            <a:ext cx="4668724" cy="1935563"/>
          </a:xfrm>
        </p:spPr>
        <p:txBody>
          <a:bodyPr>
            <a:normAutofit/>
          </a:bodyPr>
          <a:lstStyle>
            <a:lvl1pPr>
              <a:spcAft>
                <a:spcPts val="1089"/>
              </a:spcAft>
              <a:defRPr sz="1400" spc="289" baseline="0">
                <a:solidFill>
                  <a:schemeClr val="bg1"/>
                </a:solidFill>
                <a:latin typeface="Calibri" panose="020F0502020204030204" pitchFamily="34" charset="0"/>
              </a:defRPr>
            </a:lvl1pPr>
            <a:lvl2pPr marL="0" indent="0">
              <a:lnSpc>
                <a:spcPct val="120000"/>
              </a:lnSpc>
              <a:defRPr sz="1400">
                <a:solidFill>
                  <a:schemeClr val="bg1"/>
                </a:solidFill>
                <a:latin typeface="Calibri" panose="020F0502020204030204" pitchFamily="34" charset="0"/>
              </a:defRPr>
            </a:lvl2pPr>
            <a:lvl3pPr marL="158417" indent="0">
              <a:lnSpc>
                <a:spcPct val="120000"/>
              </a:lnSpc>
              <a:defRPr sz="1400">
                <a:solidFill>
                  <a:schemeClr val="bg1"/>
                </a:solidFill>
                <a:latin typeface="Calibri" panose="020F0502020204030204" pitchFamily="34" charset="0"/>
              </a:defRPr>
            </a:lvl3pPr>
            <a:lvl4pPr marL="326914" indent="0">
              <a:lnSpc>
                <a:spcPct val="120000"/>
              </a:lnSpc>
              <a:defRPr sz="1400">
                <a:solidFill>
                  <a:schemeClr val="bg1"/>
                </a:solidFill>
                <a:latin typeface="Calibri" panose="020F0502020204030204" pitchFamily="34" charset="0"/>
              </a:defRPr>
            </a:lvl4pPr>
            <a:lvl5pPr marL="485332" indent="0">
              <a:lnSpc>
                <a:spcPct val="120000"/>
              </a:lnSpc>
              <a:defRPr sz="1400">
                <a:solidFill>
                  <a:schemeClr val="bg1"/>
                </a:solidFill>
                <a:latin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8"/>
          <p:cNvSpPr>
            <a:spLocks noGrp="1"/>
          </p:cNvSpPr>
          <p:nvPr>
            <p:ph type="pic" sz="quarter" idx="15"/>
          </p:nvPr>
        </p:nvSpPr>
        <p:spPr>
          <a:xfrm>
            <a:off x="6093295" y="0"/>
            <a:ext cx="6093284" cy="3429000"/>
          </a:xfrm>
          <a:noFill/>
        </p:spPr>
        <p:txBody>
          <a:bodyPr/>
          <a:lstStyle>
            <a:lvl1pPr>
              <a:defRPr>
                <a:solidFill>
                  <a:schemeClr val="bg1"/>
                </a:solidFill>
              </a:defRPr>
            </a:lvl1pPr>
          </a:lstStyle>
          <a:p>
            <a:r>
              <a:rPr lang="en-US"/>
              <a:t>Click icon to add picture</a:t>
            </a:r>
            <a:endParaRPr lang="en-GB"/>
          </a:p>
        </p:txBody>
      </p:sp>
    </p:spTree>
    <p:extLst>
      <p:ext uri="{BB962C8B-B14F-4D97-AF65-F5344CB8AC3E}">
        <p14:creationId xmlns:p14="http://schemas.microsoft.com/office/powerpoint/2010/main" val="55542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white">
    <p:bg>
      <p:bgPr>
        <a:solidFill>
          <a:srgbClr val="FFFFF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6442667" y="4"/>
            <a:ext cx="5749339" cy="6858000"/>
          </a:xfrm>
        </p:spPr>
        <p:txBody>
          <a:bodyPr/>
          <a:lstStyle/>
          <a:p>
            <a:r>
              <a:rPr lang="en-US"/>
              <a:t>Click icon to add picture</a:t>
            </a:r>
            <a:endParaRPr lang="en-GB"/>
          </a:p>
        </p:txBody>
      </p:sp>
      <p:sp>
        <p:nvSpPr>
          <p:cNvPr id="10" name="Content Placeholder 4"/>
          <p:cNvSpPr>
            <a:spLocks noGrp="1"/>
          </p:cNvSpPr>
          <p:nvPr>
            <p:ph idx="1"/>
          </p:nvPr>
        </p:nvSpPr>
        <p:spPr>
          <a:xfrm>
            <a:off x="575478" y="1415221"/>
            <a:ext cx="5607415" cy="4778872"/>
          </a:xfrm>
        </p:spPr>
        <p:txBody>
          <a:bodyPr>
            <a:normAutofit/>
          </a:bodyPr>
          <a:lstStyle>
            <a:lvl1pPr>
              <a:defRPr sz="1400">
                <a:latin typeface="Calibri" panose="020F0502020204030204" pitchFamily="34" charset="0"/>
              </a:defRPr>
            </a:lvl1pPr>
          </a:lstStyle>
          <a:p>
            <a:pPr lvl="0"/>
            <a:r>
              <a:rPr lang="en-US"/>
              <a:t>Click to edit Master text styles</a:t>
            </a:r>
          </a:p>
        </p:txBody>
      </p:sp>
      <p:sp>
        <p:nvSpPr>
          <p:cNvPr id="12" name="Text Placeholder 13"/>
          <p:cNvSpPr>
            <a:spLocks noGrp="1"/>
          </p:cNvSpPr>
          <p:nvPr>
            <p:ph type="body" sz="quarter" idx="14" hasCustomPrompt="1"/>
          </p:nvPr>
        </p:nvSpPr>
        <p:spPr>
          <a:xfrm>
            <a:off x="575478" y="927460"/>
            <a:ext cx="5607415" cy="427722"/>
          </a:xfrm>
        </p:spPr>
        <p:txBody>
          <a:bodyPr>
            <a:normAutofit/>
          </a:bodyPr>
          <a:lstStyle>
            <a:lvl1pPr>
              <a:defRPr sz="2400" spc="345" baseline="0">
                <a:solidFill>
                  <a:schemeClr val="tx1"/>
                </a:solidFill>
                <a:latin typeface="Calibri" panose="020F0502020204030204" pitchFamily="34" charset="0"/>
              </a:defRPr>
            </a:lvl1pPr>
          </a:lstStyle>
          <a:p>
            <a:pPr lvl="0"/>
            <a:r>
              <a:rPr lang="en-US"/>
              <a:t>SUBHEADER</a:t>
            </a:r>
            <a:endParaRPr lang="en-GB"/>
          </a:p>
        </p:txBody>
      </p:sp>
      <p:sp>
        <p:nvSpPr>
          <p:cNvPr id="13" name="Title 6"/>
          <p:cNvSpPr>
            <a:spLocks noGrp="1"/>
          </p:cNvSpPr>
          <p:nvPr>
            <p:ph type="title" hasCustomPrompt="1"/>
          </p:nvPr>
        </p:nvSpPr>
        <p:spPr>
          <a:xfrm>
            <a:off x="575478" y="350017"/>
            <a:ext cx="5607415" cy="514805"/>
          </a:xfrm>
        </p:spPr>
        <p:txBody>
          <a:bodyPr>
            <a:noAutofit/>
          </a:bodyPr>
          <a:lstStyle>
            <a:lvl1pPr>
              <a:defRPr sz="3600" baseline="0">
                <a:solidFill>
                  <a:schemeClr val="tx1"/>
                </a:solidFill>
                <a:latin typeface="Calibri" panose="020F0502020204030204" pitchFamily="34" charset="0"/>
              </a:defRPr>
            </a:lvl1pPr>
          </a:lstStyle>
          <a:p>
            <a:r>
              <a:rPr lang="en-US"/>
              <a:t>HEADER</a:t>
            </a:r>
            <a:endParaRPr lang="en-GB"/>
          </a:p>
        </p:txBody>
      </p:sp>
      <p:sp>
        <p:nvSpPr>
          <p:cNvPr id="2" name="Oval 1">
            <a:extLst>
              <a:ext uri="{FF2B5EF4-FFF2-40B4-BE49-F238E27FC236}">
                <a16:creationId xmlns:a16="http://schemas.microsoft.com/office/drawing/2014/main" id="{56AE9EC2-B9A9-57D1-DAF3-BC3F4AB1FC6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5">
            <a:extLst>
              <a:ext uri="{FF2B5EF4-FFF2-40B4-BE49-F238E27FC236}">
                <a16:creationId xmlns:a16="http://schemas.microsoft.com/office/drawing/2014/main" id="{A3E42CF9-1741-FB5F-2227-8FB9A159BEF0}"/>
              </a:ext>
            </a:extLst>
          </p:cNvPr>
          <p:cNvSpPr>
            <a:spLocks noGrp="1"/>
          </p:cNvSpPr>
          <p:nvPr>
            <p:ph type="sldNum" sz="quarter" idx="12"/>
          </p:nvPr>
        </p:nvSpPr>
        <p:spPr>
          <a:xfrm>
            <a:off x="11486410" y="6354690"/>
            <a:ext cx="486070" cy="365125"/>
          </a:xfrm>
        </p:spPr>
        <p:txBody>
          <a:bodyPr/>
          <a:lstStyle/>
          <a:p>
            <a:fld id="{4740549F-F38D-43A2-B780-492AA5F1A2EE}" type="slidenum">
              <a:rPr lang="en-GB" smtClean="0"/>
              <a:t>‹#›</a:t>
            </a:fld>
            <a:endParaRPr lang="en-GB"/>
          </a:p>
        </p:txBody>
      </p:sp>
    </p:spTree>
    <p:extLst>
      <p:ext uri="{BB962C8B-B14F-4D97-AF65-F5344CB8AC3E}">
        <p14:creationId xmlns:p14="http://schemas.microsoft.com/office/powerpoint/2010/main" val="305397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7" name="Content Placeholder 4"/>
          <p:cNvSpPr>
            <a:spLocks noGrp="1"/>
          </p:cNvSpPr>
          <p:nvPr>
            <p:ph idx="1"/>
          </p:nvPr>
        </p:nvSpPr>
        <p:spPr>
          <a:xfrm>
            <a:off x="575480" y="1415221"/>
            <a:ext cx="11168487" cy="4778872"/>
          </a:xfrm>
        </p:spPr>
        <p:txBody>
          <a:bodyPr>
            <a:normAutofit/>
          </a:bodyPr>
          <a:lstStyle>
            <a:lvl1pPr>
              <a:defRPr sz="1400">
                <a:latin typeface="Calibri" panose="020F0502020204030204" pitchFamily="34" charset="0"/>
              </a:defRPr>
            </a:lvl1pPr>
          </a:lstStyle>
          <a:p>
            <a:pPr lvl="0"/>
            <a:r>
              <a:rPr lang="en-US"/>
              <a:t>Click to edit Master text styles</a:t>
            </a:r>
          </a:p>
        </p:txBody>
      </p:sp>
      <p:sp>
        <p:nvSpPr>
          <p:cNvPr id="8" name="Text Placeholder 13"/>
          <p:cNvSpPr>
            <a:spLocks noGrp="1"/>
          </p:cNvSpPr>
          <p:nvPr>
            <p:ph type="body" sz="quarter" idx="14" hasCustomPrompt="1"/>
          </p:nvPr>
        </p:nvSpPr>
        <p:spPr>
          <a:xfrm>
            <a:off x="575480" y="927460"/>
            <a:ext cx="11168487" cy="427722"/>
          </a:xfrm>
        </p:spPr>
        <p:txBody>
          <a:bodyPr>
            <a:normAutofit/>
          </a:bodyPr>
          <a:lstStyle>
            <a:lvl1pPr>
              <a:defRPr sz="2400" spc="345" baseline="0">
                <a:solidFill>
                  <a:schemeClr val="tx1"/>
                </a:solidFill>
                <a:latin typeface="Calibri" panose="020F0502020204030204" pitchFamily="34" charset="0"/>
              </a:defRPr>
            </a:lvl1pPr>
          </a:lstStyle>
          <a:p>
            <a:pPr lvl="0"/>
            <a:r>
              <a:rPr lang="en-US"/>
              <a:t>SUBHEADER</a:t>
            </a:r>
            <a:endParaRPr lang="en-GB"/>
          </a:p>
        </p:txBody>
      </p:sp>
      <p:sp>
        <p:nvSpPr>
          <p:cNvPr id="9" name="Title 6"/>
          <p:cNvSpPr>
            <a:spLocks noGrp="1"/>
          </p:cNvSpPr>
          <p:nvPr>
            <p:ph type="title" hasCustomPrompt="1"/>
          </p:nvPr>
        </p:nvSpPr>
        <p:spPr>
          <a:xfrm>
            <a:off x="575480" y="350017"/>
            <a:ext cx="11168487" cy="514805"/>
          </a:xfrm>
        </p:spPr>
        <p:txBody>
          <a:bodyPr>
            <a:noAutofit/>
          </a:bodyPr>
          <a:lstStyle>
            <a:lvl1pPr>
              <a:defRPr sz="3600" baseline="0">
                <a:latin typeface="Calibri" panose="020F0502020204030204" pitchFamily="34" charset="0"/>
              </a:defRPr>
            </a:lvl1pPr>
          </a:lstStyle>
          <a:p>
            <a:r>
              <a:rPr lang="en-US"/>
              <a:t>HEADER</a:t>
            </a:r>
            <a:endParaRPr lang="en-GB"/>
          </a:p>
        </p:txBody>
      </p:sp>
      <p:sp>
        <p:nvSpPr>
          <p:cNvPr id="2" name="Oval 1">
            <a:extLst>
              <a:ext uri="{FF2B5EF4-FFF2-40B4-BE49-F238E27FC236}">
                <a16:creationId xmlns:a16="http://schemas.microsoft.com/office/drawing/2014/main" id="{11291073-FB00-304D-0E7D-840DC73BCAF3}"/>
              </a:ext>
            </a:extLst>
          </p:cNvPr>
          <p:cNvSpPr/>
          <p:nvPr userDrawn="1"/>
        </p:nvSpPr>
        <p:spPr>
          <a:xfrm>
            <a:off x="11557000" y="6369464"/>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5">
            <a:extLst>
              <a:ext uri="{FF2B5EF4-FFF2-40B4-BE49-F238E27FC236}">
                <a16:creationId xmlns:a16="http://schemas.microsoft.com/office/drawing/2014/main" id="{E0B44452-9268-6BC1-A9FA-8E58E5AE1562}"/>
              </a:ext>
            </a:extLst>
          </p:cNvPr>
          <p:cNvSpPr>
            <a:spLocks noGrp="1"/>
          </p:cNvSpPr>
          <p:nvPr>
            <p:ph type="sldNum" sz="quarter" idx="12"/>
          </p:nvPr>
        </p:nvSpPr>
        <p:spPr>
          <a:xfrm>
            <a:off x="11486410" y="6364629"/>
            <a:ext cx="486070" cy="365125"/>
          </a:xfrm>
        </p:spPr>
        <p:txBody>
          <a:bodyPr/>
          <a:lstStyle/>
          <a:p>
            <a:fld id="{4740549F-F38D-43A2-B780-492AA5F1A2EE}" type="slidenum">
              <a:rPr lang="en-GB" smtClean="0"/>
              <a:t>‹#›</a:t>
            </a:fld>
            <a:endParaRPr lang="en-GB"/>
          </a:p>
        </p:txBody>
      </p:sp>
    </p:spTree>
    <p:extLst>
      <p:ext uri="{BB962C8B-B14F-4D97-AF65-F5344CB8AC3E}">
        <p14:creationId xmlns:p14="http://schemas.microsoft.com/office/powerpoint/2010/main" val="219123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ntent, grey, text on right">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07/02/2023</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904" y="4"/>
            <a:ext cx="5749339" cy="6858000"/>
          </a:xfrm>
        </p:spPr>
        <p:txBody>
          <a:bodyPr/>
          <a:lstStyle/>
          <a:p>
            <a:r>
              <a:rPr lang="en-US"/>
              <a:t>Click icon to add picture</a:t>
            </a:r>
            <a:endParaRPr lang="en-GB"/>
          </a:p>
        </p:txBody>
      </p:sp>
      <p:sp>
        <p:nvSpPr>
          <p:cNvPr id="11" name="Content Placeholder 4"/>
          <p:cNvSpPr>
            <a:spLocks noGrp="1"/>
          </p:cNvSpPr>
          <p:nvPr>
            <p:ph idx="1"/>
          </p:nvPr>
        </p:nvSpPr>
        <p:spPr>
          <a:xfrm>
            <a:off x="6182893" y="1415221"/>
            <a:ext cx="5607415" cy="4778872"/>
          </a:xfrm>
        </p:spPr>
        <p:txBody>
          <a:bodyPr>
            <a:normAutofit/>
          </a:bodyPr>
          <a:lstStyle>
            <a:lvl1pPr>
              <a:defRPr sz="1400">
                <a:solidFill>
                  <a:schemeClr val="tx1"/>
                </a:solidFill>
                <a:latin typeface="Calibri" panose="020F0502020204030204" pitchFamily="34" charset="0"/>
              </a:defRPr>
            </a:lvl1pPr>
          </a:lstStyle>
          <a:p>
            <a:pPr lvl="0"/>
            <a:r>
              <a:rPr lang="en-US"/>
              <a:t>Click to edit Master text styles</a:t>
            </a:r>
          </a:p>
        </p:txBody>
      </p:sp>
      <p:sp>
        <p:nvSpPr>
          <p:cNvPr id="14" name="Text Placeholder 13"/>
          <p:cNvSpPr>
            <a:spLocks noGrp="1"/>
          </p:cNvSpPr>
          <p:nvPr>
            <p:ph type="body" sz="quarter" idx="14" hasCustomPrompt="1"/>
          </p:nvPr>
        </p:nvSpPr>
        <p:spPr>
          <a:xfrm>
            <a:off x="6182893" y="927460"/>
            <a:ext cx="5607415" cy="427722"/>
          </a:xfrm>
        </p:spPr>
        <p:txBody>
          <a:bodyPr>
            <a:normAutofit/>
          </a:bodyPr>
          <a:lstStyle>
            <a:lvl1pPr>
              <a:defRPr sz="2400" spc="345" baseline="0">
                <a:solidFill>
                  <a:schemeClr val="tx1"/>
                </a:solidFill>
                <a:latin typeface="Calibri" panose="020F0502020204030204" pitchFamily="34" charset="0"/>
              </a:defRPr>
            </a:lvl1pPr>
          </a:lstStyle>
          <a:p>
            <a:pPr lvl="0"/>
            <a:r>
              <a:rPr lang="en-US"/>
              <a:t>SUBHEADER</a:t>
            </a:r>
            <a:endParaRPr lang="en-GB"/>
          </a:p>
        </p:txBody>
      </p:sp>
      <p:sp>
        <p:nvSpPr>
          <p:cNvPr id="15" name="Title 6"/>
          <p:cNvSpPr>
            <a:spLocks noGrp="1"/>
          </p:cNvSpPr>
          <p:nvPr>
            <p:ph type="title" hasCustomPrompt="1"/>
          </p:nvPr>
        </p:nvSpPr>
        <p:spPr>
          <a:xfrm>
            <a:off x="6182893" y="350017"/>
            <a:ext cx="5607415" cy="514805"/>
          </a:xfrm>
        </p:spPr>
        <p:txBody>
          <a:bodyPr>
            <a:noAutofit/>
          </a:bodyPr>
          <a:lstStyle>
            <a:lvl1pPr>
              <a:defRPr sz="3600" baseline="0">
                <a:solidFill>
                  <a:schemeClr val="tx1"/>
                </a:solidFill>
                <a:latin typeface="Calibri" panose="020F0502020204030204" pitchFamily="34" charset="0"/>
              </a:defRPr>
            </a:lvl1pPr>
          </a:lstStyle>
          <a:p>
            <a:r>
              <a:rPr lang="en-US"/>
              <a:t>HEADER</a:t>
            </a:r>
            <a:endParaRPr lang="en-GB"/>
          </a:p>
        </p:txBody>
      </p:sp>
    </p:spTree>
    <p:extLst>
      <p:ext uri="{BB962C8B-B14F-4D97-AF65-F5344CB8AC3E}">
        <p14:creationId xmlns:p14="http://schemas.microsoft.com/office/powerpoint/2010/main" val="164139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ntent, grey, text on right">
  <p:cSld name="1_Content, grey, text on right">
    <p:bg>
      <p:bgPr>
        <a:solidFill>
          <a:srgbClr val="D6DAD9"/>
        </a:solidFill>
        <a:effectLst/>
      </p:bgPr>
    </p:bg>
    <p:spTree>
      <p:nvGrpSpPr>
        <p:cNvPr id="1" name="Shape 19"/>
        <p:cNvGrpSpPr/>
        <p:nvPr/>
      </p:nvGrpSpPr>
      <p:grpSpPr>
        <a:xfrm>
          <a:off x="0" y="0"/>
          <a:ext cx="0" cy="0"/>
          <a:chOff x="0" y="0"/>
          <a:chExt cx="0" cy="0"/>
        </a:xfrm>
      </p:grpSpPr>
      <p:sp>
        <p:nvSpPr>
          <p:cNvPr id="20" name="Google Shape;2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Calibri"/>
                <a:ea typeface="Calibri"/>
                <a:cs typeface="Calibri"/>
                <a:sym typeface="Calibri"/>
              </a:defRPr>
            </a:lvl1pPr>
            <a:lvl2pPr marL="0" lvl="1" indent="0" algn="r">
              <a:spcBef>
                <a:spcPts val="0"/>
              </a:spcBef>
              <a:buNone/>
              <a:defRPr sz="1200">
                <a:solidFill>
                  <a:schemeClr val="lt1"/>
                </a:solidFill>
                <a:latin typeface="Calibri"/>
                <a:ea typeface="Calibri"/>
                <a:cs typeface="Calibri"/>
                <a:sym typeface="Calibri"/>
              </a:defRPr>
            </a:lvl2pPr>
            <a:lvl3pPr marL="0" lvl="2" indent="0" algn="r">
              <a:spcBef>
                <a:spcPts val="0"/>
              </a:spcBef>
              <a:buNone/>
              <a:defRPr sz="1200">
                <a:solidFill>
                  <a:schemeClr val="lt1"/>
                </a:solidFill>
                <a:latin typeface="Calibri"/>
                <a:ea typeface="Calibri"/>
                <a:cs typeface="Calibri"/>
                <a:sym typeface="Calibri"/>
              </a:defRPr>
            </a:lvl3pPr>
            <a:lvl4pPr marL="0" lvl="3" indent="0" algn="r">
              <a:spcBef>
                <a:spcPts val="0"/>
              </a:spcBef>
              <a:buNone/>
              <a:defRPr sz="1200">
                <a:solidFill>
                  <a:schemeClr val="lt1"/>
                </a:solidFill>
                <a:latin typeface="Calibri"/>
                <a:ea typeface="Calibri"/>
                <a:cs typeface="Calibri"/>
                <a:sym typeface="Calibri"/>
              </a:defRPr>
            </a:lvl4pPr>
            <a:lvl5pPr marL="0" lvl="4" indent="0" algn="r">
              <a:spcBef>
                <a:spcPts val="0"/>
              </a:spcBef>
              <a:buNone/>
              <a:defRPr sz="1200">
                <a:solidFill>
                  <a:schemeClr val="lt1"/>
                </a:solidFill>
                <a:latin typeface="Calibri"/>
                <a:ea typeface="Calibri"/>
                <a:cs typeface="Calibri"/>
                <a:sym typeface="Calibri"/>
              </a:defRPr>
            </a:lvl5pPr>
            <a:lvl6pPr marL="0" lvl="5" indent="0" algn="r">
              <a:spcBef>
                <a:spcPts val="0"/>
              </a:spcBef>
              <a:buNone/>
              <a:defRPr sz="1200">
                <a:solidFill>
                  <a:schemeClr val="lt1"/>
                </a:solidFill>
                <a:latin typeface="Calibri"/>
                <a:ea typeface="Calibri"/>
                <a:cs typeface="Calibri"/>
                <a:sym typeface="Calibri"/>
              </a:defRPr>
            </a:lvl6pPr>
            <a:lvl7pPr marL="0" lvl="6" indent="0" algn="r">
              <a:spcBef>
                <a:spcPts val="0"/>
              </a:spcBef>
              <a:buNone/>
              <a:defRPr sz="1200">
                <a:solidFill>
                  <a:schemeClr val="lt1"/>
                </a:solidFill>
                <a:latin typeface="Calibri"/>
                <a:ea typeface="Calibri"/>
                <a:cs typeface="Calibri"/>
                <a:sym typeface="Calibri"/>
              </a:defRPr>
            </a:lvl7pPr>
            <a:lvl8pPr marL="0" lvl="7" indent="0" algn="r">
              <a:spcBef>
                <a:spcPts val="0"/>
              </a:spcBef>
              <a:buNone/>
              <a:defRPr sz="1200">
                <a:solidFill>
                  <a:schemeClr val="lt1"/>
                </a:solidFill>
                <a:latin typeface="Calibri"/>
                <a:ea typeface="Calibri"/>
                <a:cs typeface="Calibri"/>
                <a:sym typeface="Calibri"/>
              </a:defRPr>
            </a:lvl8pPr>
            <a:lvl9pPr marL="0" lvl="8" indent="0" algn="r">
              <a:spcBef>
                <a:spcPts val="0"/>
              </a:spcBef>
              <a:buNone/>
              <a:defRPr sz="12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
        <p:nvSpPr>
          <p:cNvPr id="23" name="Google Shape;23;p21"/>
          <p:cNvSpPr>
            <a:spLocks noGrp="1"/>
          </p:cNvSpPr>
          <p:nvPr>
            <p:ph type="pic" idx="2"/>
          </p:nvPr>
        </p:nvSpPr>
        <p:spPr>
          <a:xfrm>
            <a:off x="-904" y="4"/>
            <a:ext cx="5749338" cy="685800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21"/>
          <p:cNvSpPr txBox="1">
            <a:spLocks noGrp="1"/>
          </p:cNvSpPr>
          <p:nvPr>
            <p:ph type="body" idx="1"/>
          </p:nvPr>
        </p:nvSpPr>
        <p:spPr>
          <a:xfrm>
            <a:off x="6182891" y="1415221"/>
            <a:ext cx="5607415" cy="4778872"/>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 name="Google Shape;25;p21"/>
          <p:cNvSpPr txBox="1">
            <a:spLocks noGrp="1"/>
          </p:cNvSpPr>
          <p:nvPr>
            <p:ph type="body" idx="3"/>
          </p:nvPr>
        </p:nvSpPr>
        <p:spPr>
          <a:xfrm>
            <a:off x="6182891" y="927460"/>
            <a:ext cx="5607415" cy="427722"/>
          </a:xfrm>
          <a:prstGeom prst="rect">
            <a:avLst/>
          </a:prstGeom>
          <a:noFill/>
          <a:ln>
            <a:noFill/>
          </a:ln>
        </p:spPr>
        <p:txBody>
          <a:bodyPr spcFirstLastPara="1" wrap="square" lIns="91425" tIns="45700" rIns="91425" bIns="45700" anchor="t" anchorCtr="0">
            <a:normAutofit/>
          </a:bodyPr>
          <a:lstStyle>
            <a:lvl1pPr marL="457200" lvl="0" indent="-366839" algn="l">
              <a:lnSpc>
                <a:spcPct val="90000"/>
              </a:lnSpc>
              <a:spcBef>
                <a:spcPts val="1000"/>
              </a:spcBef>
              <a:spcAft>
                <a:spcPts val="0"/>
              </a:spcAft>
              <a:buClr>
                <a:schemeClr val="dk1"/>
              </a:buClr>
              <a:buSzPts val="2177"/>
              <a:buChar char="•"/>
              <a:defRPr sz="2177">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 name="Google Shape;26;p21"/>
          <p:cNvSpPr txBox="1">
            <a:spLocks noGrp="1"/>
          </p:cNvSpPr>
          <p:nvPr>
            <p:ph type="title"/>
          </p:nvPr>
        </p:nvSpPr>
        <p:spPr>
          <a:xfrm>
            <a:off x="6182891" y="350019"/>
            <a:ext cx="5607415" cy="51480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266"/>
              <a:buFont typeface="Calibri"/>
              <a:buNone/>
              <a:defRPr sz="3266">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62021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27764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228684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61842374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1642980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705247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1899955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1433506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a:t>Click to edit Master title style</a:t>
            </a:r>
            <a:endParaRPr lang="en-GB"/>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07/02/2023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a:t>Click to edit body copy style</a:t>
            </a:r>
          </a:p>
          <a:p>
            <a:pPr lvl="1"/>
            <a:r>
              <a:rPr lang="en-US"/>
              <a:t>Bullet level 1</a:t>
            </a:r>
          </a:p>
          <a:p>
            <a:pPr lvl="2"/>
            <a:r>
              <a:rPr lang="en-US"/>
              <a:t>Bullet level 2</a:t>
            </a:r>
          </a:p>
          <a:p>
            <a:pPr lvl="3"/>
            <a:r>
              <a:rPr lang="en-US"/>
              <a:t>Bullet level 3</a:t>
            </a:r>
          </a:p>
          <a:p>
            <a:pPr lvl="4"/>
            <a:r>
              <a:rPr lang="en-US"/>
              <a:t>Click to edit subhead level 1</a:t>
            </a:r>
            <a:endParaRPr lang="en-GB"/>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a:t>Click to edit subhead level 1</a:t>
            </a:r>
          </a:p>
        </p:txBody>
      </p:sp>
    </p:spTree>
    <p:extLst>
      <p:ext uri="{BB962C8B-B14F-4D97-AF65-F5344CB8AC3E}">
        <p14:creationId xmlns:p14="http://schemas.microsoft.com/office/powerpoint/2010/main" val="363596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a:t>Click to edit Master title style</a:t>
            </a:r>
            <a:endParaRPr lang="en-GB"/>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07/02/2023</a:t>
            </a:fld>
            <a:endParaRPr lang="en-GB"/>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a:solidFill>
                  <a:schemeClr val="bg1"/>
                </a:solidFill>
              </a:rPr>
              <a:t>Solent </a:t>
            </a:r>
            <a:r>
              <a:rPr lang="en-GB" sz="1000" baseline="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a:t>Click to edit body copy style</a:t>
            </a:r>
          </a:p>
          <a:p>
            <a:pPr lvl="1"/>
            <a:r>
              <a:rPr lang="en-GB"/>
              <a:t>Bullet level 1</a:t>
            </a:r>
          </a:p>
          <a:p>
            <a:pPr lvl="2"/>
            <a:r>
              <a:rPr lang="en-GB"/>
              <a:t>Bullet level 2</a:t>
            </a:r>
          </a:p>
          <a:p>
            <a:pPr lvl="3"/>
            <a:r>
              <a:rPr lang="en-GB"/>
              <a:t>Bullet level 3</a:t>
            </a:r>
          </a:p>
          <a:p>
            <a:pPr lvl="4"/>
            <a:r>
              <a:rPr lang="en-GB"/>
              <a:t>Click to edit subhead level 1</a:t>
            </a:r>
          </a:p>
        </p:txBody>
      </p:sp>
    </p:spTree>
    <p:extLst>
      <p:ext uri="{BB962C8B-B14F-4D97-AF65-F5344CB8AC3E}">
        <p14:creationId xmlns:p14="http://schemas.microsoft.com/office/powerpoint/2010/main" val="16918478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p15:clr>
            <a:srgbClr val="F26B43"/>
          </p15:clr>
        </p15:guide>
        <p15:guide id="2" pos="3840">
          <p15:clr>
            <a:srgbClr val="F26B43"/>
          </p15:clr>
        </p15:guide>
        <p15:guide id="3" pos="370">
          <p15:clr>
            <a:srgbClr val="F26B43"/>
          </p15:clr>
        </p15:guide>
        <p15:guide id="4" pos="3727">
          <p15:clr>
            <a:srgbClr val="F26B43"/>
          </p15:clr>
        </p15:guide>
        <p15:guide id="5" pos="3953">
          <p15:clr>
            <a:srgbClr val="F26B43"/>
          </p15:clr>
        </p15:guide>
        <p15:guide id="6" pos="731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9.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www.officeforstudents.org.uk/publications/blended-learning-and-ofs-regulation/themes/"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hyperlink" Target="https://www.officeforstudents.org.uk/publications/blended-learning-and-ofs-regulation/summary/" TargetMode="External"/><Relationship Id="rId5" Type="http://schemas.openxmlformats.org/officeDocument/2006/relationships/hyperlink" Target="https://www.officeforstudents.org.uk/news-blog-and-events/press-and-media/blended-learning-review-panel/" TargetMode="External"/><Relationship Id="rId4" Type="http://schemas.openxmlformats.org/officeDocument/2006/relationships/hyperlink" Target="https://www.officeforstudents.org.uk/news-blog-and-events/press-and-media/ofs-to-launch-review-of-blended-learning/"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indoor&#10;&#10;Description automatically generated">
            <a:extLst>
              <a:ext uri="{FF2B5EF4-FFF2-40B4-BE49-F238E27FC236}">
                <a16:creationId xmlns:a16="http://schemas.microsoft.com/office/drawing/2014/main" id="{181D5A91-DBCB-9C65-3F85-E1F74256AD1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26" b="26"/>
          <a:stretch>
            <a:fillRect/>
          </a:stretch>
        </p:blipFill>
        <p:spPr>
          <a:xfrm>
            <a:off x="6079762" y="0"/>
            <a:ext cx="6112237" cy="6858000"/>
          </a:xfrm>
        </p:spPr>
      </p:pic>
      <p:sp>
        <p:nvSpPr>
          <p:cNvPr id="4" name="Title 3">
            <a:extLst>
              <a:ext uri="{FF2B5EF4-FFF2-40B4-BE49-F238E27FC236}">
                <a16:creationId xmlns:a16="http://schemas.microsoft.com/office/drawing/2014/main" id="{937C5F60-29F3-3A75-8628-A5AC51746618}"/>
              </a:ext>
            </a:extLst>
          </p:cNvPr>
          <p:cNvSpPr>
            <a:spLocks noGrp="1"/>
          </p:cNvSpPr>
          <p:nvPr>
            <p:ph type="ctrTitle"/>
          </p:nvPr>
        </p:nvSpPr>
        <p:spPr>
          <a:xfrm>
            <a:off x="495190" y="6063342"/>
            <a:ext cx="5329238" cy="794657"/>
          </a:xfrm>
        </p:spPr>
        <p:txBody>
          <a:bodyPr/>
          <a:lstStyle/>
          <a:p>
            <a:r>
              <a:rPr lang="en-GB" sz="2800" b="0">
                <a:cs typeface="Calibri"/>
              </a:rPr>
              <a:t>Professor Karen Heard-</a:t>
            </a:r>
            <a:r>
              <a:rPr lang="en-GB" sz="2800" b="0" err="1">
                <a:cs typeface="Calibri"/>
              </a:rPr>
              <a:t>Lauréote</a:t>
            </a:r>
            <a:br>
              <a:rPr lang="en-GB" sz="2800" b="0">
                <a:cs typeface="Calibri"/>
              </a:rPr>
            </a:br>
            <a:r>
              <a:rPr lang="en-GB" sz="2800" b="0">
                <a:cs typeface="Calibri"/>
              </a:rPr>
              <a:t>Dr Carina Buckley</a:t>
            </a:r>
          </a:p>
        </p:txBody>
      </p:sp>
      <p:sp>
        <p:nvSpPr>
          <p:cNvPr id="5" name="Subtitle 4">
            <a:extLst>
              <a:ext uri="{FF2B5EF4-FFF2-40B4-BE49-F238E27FC236}">
                <a16:creationId xmlns:a16="http://schemas.microsoft.com/office/drawing/2014/main" id="{552030DA-2628-1777-6F7B-06B45B1FF1CB}"/>
              </a:ext>
            </a:extLst>
          </p:cNvPr>
          <p:cNvSpPr>
            <a:spLocks noGrp="1"/>
          </p:cNvSpPr>
          <p:nvPr>
            <p:ph type="subTitle" idx="1"/>
          </p:nvPr>
        </p:nvSpPr>
        <p:spPr>
          <a:xfrm>
            <a:off x="495190" y="0"/>
            <a:ext cx="5329239" cy="1611086"/>
          </a:xfrm>
        </p:spPr>
        <p:txBody>
          <a:bodyPr vert="horz" lIns="0" tIns="0" rIns="0" bIns="0" rtlCol="0" anchor="t">
            <a:noAutofit/>
          </a:bodyPr>
          <a:lstStyle/>
          <a:p>
            <a:endParaRPr lang="en-GB" sz="4800" b="0">
              <a:solidFill>
                <a:srgbClr val="FFFFFF"/>
              </a:solidFill>
              <a:cs typeface="Calibri"/>
            </a:endParaRPr>
          </a:p>
          <a:p>
            <a:r>
              <a:rPr lang="en-GB" sz="4800" b="0">
                <a:solidFill>
                  <a:srgbClr val="FFFFFF"/>
                </a:solidFill>
                <a:cs typeface="Calibri"/>
              </a:rPr>
              <a:t>Solent’s Learning Design Framework:</a:t>
            </a:r>
          </a:p>
          <a:p>
            <a:endParaRPr lang="en-GB" sz="4000" b="0">
              <a:solidFill>
                <a:srgbClr val="FFFFFF"/>
              </a:solidFill>
              <a:cs typeface="Calibri"/>
            </a:endParaRPr>
          </a:p>
          <a:p>
            <a:endParaRPr lang="en-GB" sz="4000" b="0">
              <a:solidFill>
                <a:srgbClr val="FFFFFF"/>
              </a:solidFill>
              <a:cs typeface="Calibri"/>
            </a:endParaRPr>
          </a:p>
          <a:p>
            <a:r>
              <a:rPr lang="en-GB" sz="4000" b="0">
                <a:solidFill>
                  <a:srgbClr val="FFFFFF"/>
                </a:solidFill>
                <a:cs typeface="Calibri"/>
              </a:rPr>
              <a:t>An active blended approach for an inclusive real-world curriculum</a:t>
            </a:r>
            <a:endParaRPr lang="en-GB" sz="3600" b="0">
              <a:solidFill>
                <a:srgbClr val="FFFFFF"/>
              </a:solidFill>
              <a:cs typeface="Calibri"/>
            </a:endParaRPr>
          </a:p>
        </p:txBody>
      </p:sp>
      <p:pic>
        <p:nvPicPr>
          <p:cNvPr id="9" name="Picture 8">
            <a:extLst>
              <a:ext uri="{FF2B5EF4-FFF2-40B4-BE49-F238E27FC236}">
                <a16:creationId xmlns:a16="http://schemas.microsoft.com/office/drawing/2014/main" id="{13AD464E-4970-997A-4BF3-EE2AB2B0EB23}"/>
              </a:ext>
            </a:extLst>
          </p:cNvPr>
          <p:cNvPicPr>
            <a:picLocks noChangeAspect="1"/>
          </p:cNvPicPr>
          <p:nvPr/>
        </p:nvPicPr>
        <p:blipFill>
          <a:blip r:embed="rId4"/>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98249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2A7607-8152-95A5-D304-339FCA63D8CE}"/>
              </a:ext>
            </a:extLst>
          </p:cNvPr>
          <p:cNvSpPr>
            <a:spLocks noGrp="1"/>
          </p:cNvSpPr>
          <p:nvPr>
            <p:ph type="title"/>
          </p:nvPr>
        </p:nvSpPr>
        <p:spPr>
          <a:xfrm>
            <a:off x="232741" y="-3015"/>
            <a:ext cx="5310061" cy="1064064"/>
          </a:xfrm>
        </p:spPr>
        <p:txBody>
          <a:bodyPr/>
          <a:lstStyle/>
          <a:p>
            <a:br>
              <a:rPr lang="en-US">
                <a:cs typeface="Calibri"/>
              </a:rPr>
            </a:br>
            <a:r>
              <a:rPr lang="en-US">
                <a:cs typeface="Calibri"/>
              </a:rPr>
              <a:t>The LDF in brief</a:t>
            </a:r>
            <a:endParaRPr lang="en-US"/>
          </a:p>
        </p:txBody>
      </p:sp>
      <p:sp>
        <p:nvSpPr>
          <p:cNvPr id="5" name="Content Placeholder 4">
            <a:extLst>
              <a:ext uri="{FF2B5EF4-FFF2-40B4-BE49-F238E27FC236}">
                <a16:creationId xmlns:a16="http://schemas.microsoft.com/office/drawing/2014/main" id="{424E7751-7681-5FEF-FE2F-CDA550218B74}"/>
              </a:ext>
            </a:extLst>
          </p:cNvPr>
          <p:cNvSpPr>
            <a:spLocks noGrp="1"/>
          </p:cNvSpPr>
          <p:nvPr>
            <p:ph idx="1"/>
          </p:nvPr>
        </p:nvSpPr>
        <p:spPr>
          <a:xfrm>
            <a:off x="333383" y="1363693"/>
            <a:ext cx="2439570" cy="4631861"/>
          </a:xfrm>
        </p:spPr>
        <p:txBody>
          <a:bodyPr vert="horz" lIns="0" tIns="0" rIns="0" bIns="0" rtlCol="0" anchor="t">
            <a:noAutofit/>
          </a:bodyPr>
          <a:lstStyle/>
          <a:p>
            <a:pPr>
              <a:lnSpc>
                <a:spcPct val="100000"/>
              </a:lnSpc>
              <a:spcAft>
                <a:spcPts val="0"/>
              </a:spcAft>
            </a:pPr>
            <a:r>
              <a:rPr lang="en-US" b="1">
                <a:solidFill>
                  <a:srgbClr val="FF0000"/>
                </a:solidFill>
                <a:ea typeface="+mn-lt"/>
                <a:cs typeface="+mn-lt"/>
              </a:rPr>
              <a:t>Collaborative Learning</a:t>
            </a:r>
            <a:r>
              <a:rPr lang="en-US">
                <a:ea typeface="+mn-lt"/>
                <a:cs typeface="+mn-lt"/>
              </a:rPr>
              <a:t> – the keystone.</a:t>
            </a:r>
            <a:endParaRPr lang="en-US"/>
          </a:p>
          <a:p>
            <a:pPr>
              <a:lnSpc>
                <a:spcPct val="100000"/>
              </a:lnSpc>
              <a:spcAft>
                <a:spcPts val="0"/>
              </a:spcAft>
            </a:pPr>
            <a:endParaRPr lang="en-US">
              <a:ea typeface="+mn-lt"/>
              <a:cs typeface="+mn-lt"/>
            </a:endParaRPr>
          </a:p>
          <a:p>
            <a:pPr>
              <a:lnSpc>
                <a:spcPct val="100000"/>
              </a:lnSpc>
              <a:spcAft>
                <a:spcPts val="0"/>
              </a:spcAft>
            </a:pPr>
            <a:r>
              <a:rPr lang="en-US">
                <a:ea typeface="+mn-lt"/>
                <a:cs typeface="+mn-lt"/>
              </a:rPr>
              <a:t>Takes place on campus and is active and interactive, providing opportunities for students to put their learning into practice and share their knowledge with their peers. </a:t>
            </a:r>
            <a:br>
              <a:rPr lang="en-US">
                <a:ea typeface="+mn-lt"/>
                <a:cs typeface="+mn-lt"/>
              </a:rPr>
            </a:br>
            <a:endParaRPr lang="en-US">
              <a:ea typeface="+mn-lt"/>
              <a:cs typeface="+mn-lt"/>
            </a:endParaRPr>
          </a:p>
          <a:p>
            <a:pPr>
              <a:lnSpc>
                <a:spcPct val="100000"/>
              </a:lnSpc>
              <a:spcAft>
                <a:spcPts val="0"/>
              </a:spcAft>
            </a:pPr>
            <a:endParaRPr lang="en-US">
              <a:ea typeface="+mn-lt"/>
              <a:cs typeface="+mn-lt"/>
            </a:endParaRPr>
          </a:p>
          <a:p>
            <a:pPr>
              <a:lnSpc>
                <a:spcPct val="100000"/>
              </a:lnSpc>
              <a:spcAft>
                <a:spcPts val="0"/>
              </a:spcAft>
            </a:pPr>
            <a:endParaRPr lang="en-US"/>
          </a:p>
        </p:txBody>
      </p:sp>
      <p:sp>
        <p:nvSpPr>
          <p:cNvPr id="2" name="Footer Placeholder 1">
            <a:extLst>
              <a:ext uri="{FF2B5EF4-FFF2-40B4-BE49-F238E27FC236}">
                <a16:creationId xmlns:a16="http://schemas.microsoft.com/office/drawing/2014/main" id="{52881690-6EC4-618F-AE2E-07F85BBF0C76}"/>
              </a:ext>
            </a:extLst>
          </p:cNvPr>
          <p:cNvSpPr>
            <a:spLocks noGrp="1"/>
          </p:cNvSpPr>
          <p:nvPr>
            <p:ph type="ftr" sz="quarter" idx="11"/>
          </p:nvPr>
        </p:nvSpPr>
        <p:spPr/>
        <p:txBody>
          <a:bodyPr/>
          <a:lstStyle/>
          <a:p>
            <a:endParaRPr lang="en-GB"/>
          </a:p>
        </p:txBody>
      </p:sp>
      <p:sp>
        <p:nvSpPr>
          <p:cNvPr id="3" name="Slide Number Placeholder 2">
            <a:extLst>
              <a:ext uri="{FF2B5EF4-FFF2-40B4-BE49-F238E27FC236}">
                <a16:creationId xmlns:a16="http://schemas.microsoft.com/office/drawing/2014/main" id="{6EF26E7E-0EFB-F0CC-D1B9-EC2D19D4C2FD}"/>
              </a:ext>
            </a:extLst>
          </p:cNvPr>
          <p:cNvSpPr>
            <a:spLocks noGrp="1"/>
          </p:cNvSpPr>
          <p:nvPr>
            <p:ph type="sldNum" sz="quarter" idx="12"/>
          </p:nvPr>
        </p:nvSpPr>
        <p:spPr/>
        <p:txBody>
          <a:bodyPr/>
          <a:lstStyle/>
          <a:p>
            <a:fld id="{53E77BE6-B266-40AB-8486-F8709F1DD823}" type="slidenum">
              <a:rPr lang="en-GB" smtClean="0"/>
              <a:t>10</a:t>
            </a:fld>
            <a:endParaRPr lang="en-GB"/>
          </a:p>
        </p:txBody>
      </p:sp>
      <p:sp>
        <p:nvSpPr>
          <p:cNvPr id="6" name="Content Placeholder 5">
            <a:extLst>
              <a:ext uri="{FF2B5EF4-FFF2-40B4-BE49-F238E27FC236}">
                <a16:creationId xmlns:a16="http://schemas.microsoft.com/office/drawing/2014/main" id="{B6DBAEE7-498D-B5FF-6729-763F4137ED2C}"/>
              </a:ext>
            </a:extLst>
          </p:cNvPr>
          <p:cNvSpPr>
            <a:spLocks noGrp="1"/>
          </p:cNvSpPr>
          <p:nvPr>
            <p:ph idx="14"/>
          </p:nvPr>
        </p:nvSpPr>
        <p:spPr>
          <a:xfrm>
            <a:off x="3050762" y="1363693"/>
            <a:ext cx="2492040" cy="4631861"/>
          </a:xfrm>
        </p:spPr>
        <p:txBody>
          <a:bodyPr vert="horz" lIns="0" tIns="0" rIns="0" bIns="0" rtlCol="0" anchor="t">
            <a:noAutofit/>
          </a:bodyPr>
          <a:lstStyle/>
          <a:p>
            <a:r>
              <a:rPr lang="en-US" b="1">
                <a:solidFill>
                  <a:srgbClr val="FF0000"/>
                </a:solidFill>
                <a:ea typeface="+mn-lt"/>
                <a:cs typeface="+mn-lt"/>
              </a:rPr>
              <a:t>Directed Learning</a:t>
            </a:r>
            <a:endParaRPr lang="en-US"/>
          </a:p>
          <a:p>
            <a:r>
              <a:rPr lang="en-US">
                <a:ea typeface="+mn-lt"/>
                <a:cs typeface="+mn-lt"/>
              </a:rPr>
              <a:t>takes place in SOL, our VLE, on-demand; focused on the concepts and theories that underpin the subject. It is active and interactive, allowing students/learners to engage asynchronously with the material, the lecturer and each other, and it is structured and consolidated as a learning journey that explains how everything fits together. </a:t>
            </a:r>
            <a:endParaRPr lang="en-US"/>
          </a:p>
          <a:p>
            <a:endParaRPr lang="en-US">
              <a:cs typeface="Calibri"/>
            </a:endParaRPr>
          </a:p>
        </p:txBody>
      </p:sp>
      <p:sp>
        <p:nvSpPr>
          <p:cNvPr id="7" name="Content Placeholder 6">
            <a:extLst>
              <a:ext uri="{FF2B5EF4-FFF2-40B4-BE49-F238E27FC236}">
                <a16:creationId xmlns:a16="http://schemas.microsoft.com/office/drawing/2014/main" id="{5B655778-368F-3306-1594-F7B7DB9E765D}"/>
              </a:ext>
            </a:extLst>
          </p:cNvPr>
          <p:cNvSpPr>
            <a:spLocks noGrp="1"/>
          </p:cNvSpPr>
          <p:nvPr>
            <p:ph idx="15"/>
          </p:nvPr>
        </p:nvSpPr>
        <p:spPr>
          <a:xfrm>
            <a:off x="5881900" y="1363693"/>
            <a:ext cx="2923360" cy="4631861"/>
          </a:xfrm>
        </p:spPr>
        <p:txBody>
          <a:bodyPr vert="horz" lIns="0" tIns="0" rIns="0" bIns="0" rtlCol="0" anchor="t">
            <a:noAutofit/>
          </a:bodyPr>
          <a:lstStyle/>
          <a:p>
            <a:r>
              <a:rPr lang="en-US" b="1">
                <a:solidFill>
                  <a:srgbClr val="FF0000"/>
                </a:solidFill>
                <a:ea typeface="+mn-lt"/>
                <a:cs typeface="+mn-lt"/>
              </a:rPr>
              <a:t>Guided Learning</a:t>
            </a:r>
            <a:r>
              <a:rPr lang="en-US">
                <a:ea typeface="+mn-lt"/>
                <a:cs typeface="+mn-lt"/>
              </a:rPr>
              <a:t> </a:t>
            </a:r>
          </a:p>
          <a:p>
            <a:r>
              <a:rPr lang="en-US">
                <a:ea typeface="+mn-lt"/>
                <a:cs typeface="+mn-lt"/>
              </a:rPr>
              <a:t>adds value to students/learners; all the things we put on for students alongside the course and their studies we would like them to engage in and we know would be good for them but which they do not necessarily take up. Enables us to ensure visible value for money by getting a greater proportion of our students to engage in activities that build their employability and self-efficacy.  </a:t>
            </a:r>
            <a:endParaRPr lang="en-US">
              <a:cs typeface="Calibri"/>
            </a:endParaRPr>
          </a:p>
        </p:txBody>
      </p:sp>
      <p:sp>
        <p:nvSpPr>
          <p:cNvPr id="8" name="Content Placeholder 7">
            <a:extLst>
              <a:ext uri="{FF2B5EF4-FFF2-40B4-BE49-F238E27FC236}">
                <a16:creationId xmlns:a16="http://schemas.microsoft.com/office/drawing/2014/main" id="{7D8ED8DB-6518-F8FE-A0F1-371FD5994BC8}"/>
              </a:ext>
            </a:extLst>
          </p:cNvPr>
          <p:cNvSpPr>
            <a:spLocks noGrp="1"/>
          </p:cNvSpPr>
          <p:nvPr>
            <p:ph idx="16"/>
          </p:nvPr>
        </p:nvSpPr>
        <p:spPr>
          <a:xfrm>
            <a:off x="9126203" y="1363693"/>
            <a:ext cx="2492040" cy="4631861"/>
          </a:xfrm>
        </p:spPr>
        <p:txBody>
          <a:bodyPr vert="horz" lIns="0" tIns="0" rIns="0" bIns="0" rtlCol="0" anchor="t">
            <a:noAutofit/>
          </a:bodyPr>
          <a:lstStyle/>
          <a:p>
            <a:r>
              <a:rPr lang="en-US">
                <a:cs typeface="Calibri"/>
              </a:rPr>
              <a:t>All underpinned by a foundation of </a:t>
            </a:r>
            <a:r>
              <a:rPr lang="en-US" b="1">
                <a:solidFill>
                  <a:srgbClr val="FF0000"/>
                </a:solidFill>
                <a:cs typeface="Calibri"/>
              </a:rPr>
              <a:t>Digital Literacies</a:t>
            </a:r>
          </a:p>
        </p:txBody>
      </p:sp>
    </p:spTree>
    <p:extLst>
      <p:ext uri="{BB962C8B-B14F-4D97-AF65-F5344CB8AC3E}">
        <p14:creationId xmlns:p14="http://schemas.microsoft.com/office/powerpoint/2010/main" val="810521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E322-53C1-758E-EF79-0EC894851497}"/>
              </a:ext>
            </a:extLst>
          </p:cNvPr>
          <p:cNvSpPr>
            <a:spLocks noGrp="1"/>
          </p:cNvSpPr>
          <p:nvPr>
            <p:ph type="title"/>
          </p:nvPr>
        </p:nvSpPr>
        <p:spPr/>
        <p:txBody>
          <a:bodyPr/>
          <a:lstStyle/>
          <a:p>
            <a:r>
              <a:rPr lang="en-GB"/>
              <a:t>Collaborative Learning</a:t>
            </a:r>
          </a:p>
        </p:txBody>
      </p:sp>
      <p:sp>
        <p:nvSpPr>
          <p:cNvPr id="3" name="Footer Placeholder 2">
            <a:extLst>
              <a:ext uri="{FF2B5EF4-FFF2-40B4-BE49-F238E27FC236}">
                <a16:creationId xmlns:a16="http://schemas.microsoft.com/office/drawing/2014/main" id="{ACF38042-DA29-6E2E-2381-C34EBACEC1D8}"/>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12959B38-0128-DC8A-3ED4-1BEABA970B91}"/>
              </a:ext>
            </a:extLst>
          </p:cNvPr>
          <p:cNvSpPr>
            <a:spLocks noGrp="1"/>
          </p:cNvSpPr>
          <p:nvPr>
            <p:ph type="sldNum" sz="quarter" idx="12"/>
          </p:nvPr>
        </p:nvSpPr>
        <p:spPr/>
        <p:txBody>
          <a:bodyPr/>
          <a:lstStyle/>
          <a:p>
            <a:fld id="{4740549F-F38D-43A2-B780-492AA5F1A2EE}" type="slidenum">
              <a:rPr lang="en-GB" smtClean="0"/>
              <a:t>11</a:t>
            </a:fld>
            <a:endParaRPr lang="en-GB"/>
          </a:p>
        </p:txBody>
      </p:sp>
      <p:sp>
        <p:nvSpPr>
          <p:cNvPr id="5" name="Content Placeholder 4">
            <a:extLst>
              <a:ext uri="{FF2B5EF4-FFF2-40B4-BE49-F238E27FC236}">
                <a16:creationId xmlns:a16="http://schemas.microsoft.com/office/drawing/2014/main" id="{F4AD2835-23BC-556A-C5B7-CA0FE801F295}"/>
              </a:ext>
            </a:extLst>
          </p:cNvPr>
          <p:cNvSpPr>
            <a:spLocks noGrp="1"/>
          </p:cNvSpPr>
          <p:nvPr>
            <p:ph idx="14"/>
          </p:nvPr>
        </p:nvSpPr>
        <p:spPr>
          <a:xfrm>
            <a:off x="587375" y="3102428"/>
            <a:ext cx="4841152" cy="2893125"/>
          </a:xfrm>
        </p:spPr>
        <p:txBody>
          <a:bodyPr vert="horz" lIns="0" tIns="0" rIns="0" bIns="0" rtlCol="0" anchor="t">
            <a:noAutofit/>
          </a:bodyPr>
          <a:lstStyle/>
          <a:p>
            <a:r>
              <a:rPr lang="en-GB" sz="2400"/>
              <a:t>Students/learners have the opportunity to:</a:t>
            </a:r>
          </a:p>
          <a:p>
            <a:pPr marL="342900" indent="-342900">
              <a:buFontTx/>
              <a:buChar char="-"/>
            </a:pPr>
            <a:r>
              <a:rPr lang="en-GB" sz="2400"/>
              <a:t>Put their learning into practice</a:t>
            </a:r>
            <a:endParaRPr lang="en-GB" sz="2400">
              <a:cs typeface="Calibri"/>
            </a:endParaRPr>
          </a:p>
          <a:p>
            <a:pPr marL="342900" indent="-342900">
              <a:buFontTx/>
              <a:buChar char="-"/>
            </a:pPr>
            <a:r>
              <a:rPr lang="en-GB" sz="2400"/>
              <a:t>Learn from each other</a:t>
            </a:r>
            <a:endParaRPr lang="en-GB" sz="2400">
              <a:cs typeface="Calibri"/>
            </a:endParaRPr>
          </a:p>
          <a:p>
            <a:pPr marL="342900" indent="-342900">
              <a:buFontTx/>
              <a:buChar char="-"/>
            </a:pPr>
            <a:r>
              <a:rPr lang="en-GB" sz="2400">
                <a:cs typeface="Calibri"/>
              </a:rPr>
              <a:t>Share their knowledge</a:t>
            </a:r>
          </a:p>
          <a:p>
            <a:r>
              <a:rPr lang="en-GB" sz="2400">
                <a:cs typeface="Calibri"/>
              </a:rPr>
              <a:t>The keystone of our L&amp;T experience</a:t>
            </a:r>
          </a:p>
          <a:p>
            <a:pPr marL="342900" indent="-342900">
              <a:buFontTx/>
              <a:buChar char="-"/>
            </a:pPr>
            <a:endParaRPr lang="en-GB" sz="2400">
              <a:cs typeface="Calibri"/>
            </a:endParaRPr>
          </a:p>
        </p:txBody>
      </p:sp>
      <p:pic>
        <p:nvPicPr>
          <p:cNvPr id="9" name="Picture Placeholder 8" descr="A group of people sitting around a table&#10;&#10;Description automatically generated with medium confidence">
            <a:extLst>
              <a:ext uri="{FF2B5EF4-FFF2-40B4-BE49-F238E27FC236}">
                <a16:creationId xmlns:a16="http://schemas.microsoft.com/office/drawing/2014/main" id="{F7B6E3EC-BE5F-4CF6-A145-B79A4436CE7F}"/>
              </a:ext>
            </a:extLst>
          </p:cNvPr>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l="16805" r="16805"/>
          <a:stretch>
            <a:fillRect/>
          </a:stretch>
        </p:blipFill>
        <p:spPr/>
      </p:pic>
      <p:sp>
        <p:nvSpPr>
          <p:cNvPr id="7" name="Text Placeholder 6">
            <a:extLst>
              <a:ext uri="{FF2B5EF4-FFF2-40B4-BE49-F238E27FC236}">
                <a16:creationId xmlns:a16="http://schemas.microsoft.com/office/drawing/2014/main" id="{F0BB987E-29AA-5FB8-1A80-FC3EBC4398F8}"/>
              </a:ext>
            </a:extLst>
          </p:cNvPr>
          <p:cNvSpPr>
            <a:spLocks noGrp="1"/>
          </p:cNvSpPr>
          <p:nvPr>
            <p:ph type="body" sz="quarter" idx="16"/>
          </p:nvPr>
        </p:nvSpPr>
        <p:spPr/>
        <p:txBody>
          <a:bodyPr/>
          <a:lstStyle/>
          <a:p>
            <a:r>
              <a:rPr lang="en-GB"/>
              <a:t>On campus</a:t>
            </a:r>
          </a:p>
          <a:p>
            <a:r>
              <a:rPr lang="en-GB"/>
              <a:t>Active and interactive</a:t>
            </a:r>
          </a:p>
        </p:txBody>
      </p:sp>
    </p:spTree>
    <p:extLst>
      <p:ext uri="{BB962C8B-B14F-4D97-AF65-F5344CB8AC3E}">
        <p14:creationId xmlns:p14="http://schemas.microsoft.com/office/powerpoint/2010/main" val="244265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5F61-05BE-B0A8-8244-0E707565FA0D}"/>
              </a:ext>
            </a:extLst>
          </p:cNvPr>
          <p:cNvSpPr>
            <a:spLocks noGrp="1"/>
          </p:cNvSpPr>
          <p:nvPr>
            <p:ph idx="1"/>
          </p:nvPr>
        </p:nvSpPr>
        <p:spPr>
          <a:xfrm>
            <a:off x="575480" y="1704590"/>
            <a:ext cx="3848291" cy="2369701"/>
          </a:xfrm>
        </p:spPr>
        <p:txBody>
          <a:bodyPr vert="horz" lIns="0" tIns="0" rIns="0" bIns="0" rtlCol="0" anchor="t">
            <a:normAutofit/>
          </a:bodyPr>
          <a:lstStyle/>
          <a:p>
            <a:pPr marL="457200" indent="-457200">
              <a:buFont typeface="Arial"/>
              <a:buChar char="•"/>
            </a:pPr>
            <a:r>
              <a:rPr lang="en-US" sz="2800">
                <a:latin typeface="Calibri"/>
                <a:cs typeface="Calibri"/>
              </a:rPr>
              <a:t>Learner-</a:t>
            </a:r>
            <a:r>
              <a:rPr lang="en-US" sz="2800" err="1">
                <a:latin typeface="Calibri"/>
                <a:cs typeface="Calibri"/>
              </a:rPr>
              <a:t>centred</a:t>
            </a:r>
            <a:endParaRPr lang="en-US" sz="2800">
              <a:cs typeface="Calibri"/>
            </a:endParaRPr>
          </a:p>
          <a:p>
            <a:pPr marL="457200" indent="-457200">
              <a:buFont typeface="Arial"/>
              <a:buChar char="•"/>
            </a:pPr>
            <a:r>
              <a:rPr lang="en-US" sz="2800">
                <a:latin typeface="Calibri"/>
                <a:cs typeface="Calibri"/>
              </a:rPr>
              <a:t>Interactions-based</a:t>
            </a:r>
            <a:endParaRPr lang="en-US" sz="2800">
              <a:cs typeface="Calibri"/>
            </a:endParaRPr>
          </a:p>
          <a:p>
            <a:pPr marL="457200" indent="-457200">
              <a:buFont typeface="Arial"/>
              <a:buChar char="•"/>
            </a:pPr>
            <a:r>
              <a:rPr lang="en-US" sz="2800">
                <a:latin typeface="Calibri"/>
                <a:cs typeface="Calibri"/>
              </a:rPr>
              <a:t>Sense-making activities</a:t>
            </a:r>
            <a:endParaRPr lang="en-US" sz="2800">
              <a:cs typeface="Calibri"/>
            </a:endParaRPr>
          </a:p>
          <a:p>
            <a:endParaRPr lang="en-US" sz="2400">
              <a:cs typeface="Calibri"/>
            </a:endParaRPr>
          </a:p>
        </p:txBody>
      </p:sp>
      <p:sp>
        <p:nvSpPr>
          <p:cNvPr id="3" name="Text Placeholder 2">
            <a:extLst>
              <a:ext uri="{FF2B5EF4-FFF2-40B4-BE49-F238E27FC236}">
                <a16:creationId xmlns:a16="http://schemas.microsoft.com/office/drawing/2014/main" id="{C521F264-2729-74E8-D160-5D173323F37E}"/>
              </a:ext>
            </a:extLst>
          </p:cNvPr>
          <p:cNvSpPr>
            <a:spLocks noGrp="1"/>
          </p:cNvSpPr>
          <p:nvPr>
            <p:ph type="body" sz="quarter" idx="14"/>
          </p:nvPr>
        </p:nvSpPr>
        <p:spPr/>
        <p:txBody>
          <a:bodyPr vert="horz" lIns="0" tIns="0" rIns="0" bIns="0" rtlCol="0" anchor="t">
            <a:normAutofit/>
          </a:bodyPr>
          <a:lstStyle/>
          <a:p>
            <a:r>
              <a:rPr lang="en-US">
                <a:latin typeface="Calibri"/>
                <a:cs typeface="Calibri"/>
              </a:rPr>
              <a:t>Pedagogy: active learning</a:t>
            </a:r>
            <a:endParaRPr lang="en-US">
              <a:cs typeface="Calibri" panose="020F0502020204030204" pitchFamily="34" charset="0"/>
            </a:endParaRPr>
          </a:p>
        </p:txBody>
      </p:sp>
      <p:sp>
        <p:nvSpPr>
          <p:cNvPr id="4" name="Title 3">
            <a:extLst>
              <a:ext uri="{FF2B5EF4-FFF2-40B4-BE49-F238E27FC236}">
                <a16:creationId xmlns:a16="http://schemas.microsoft.com/office/drawing/2014/main" id="{167FF4C8-2C0F-F4CA-819D-EAE8DDB11D26}"/>
              </a:ext>
            </a:extLst>
          </p:cNvPr>
          <p:cNvSpPr>
            <a:spLocks noGrp="1"/>
          </p:cNvSpPr>
          <p:nvPr>
            <p:ph type="title"/>
          </p:nvPr>
        </p:nvSpPr>
        <p:spPr/>
        <p:txBody>
          <a:bodyPr/>
          <a:lstStyle/>
          <a:p>
            <a:r>
              <a:rPr lang="en-US">
                <a:latin typeface="Calibri"/>
                <a:cs typeface="Calibri"/>
              </a:rPr>
              <a:t>Collaborative Learning</a:t>
            </a:r>
            <a:endParaRPr lang="en-US">
              <a:cs typeface="Calibri"/>
            </a:endParaRPr>
          </a:p>
        </p:txBody>
      </p:sp>
      <p:sp>
        <p:nvSpPr>
          <p:cNvPr id="5" name="Slide Number Placeholder 4">
            <a:extLst>
              <a:ext uri="{FF2B5EF4-FFF2-40B4-BE49-F238E27FC236}">
                <a16:creationId xmlns:a16="http://schemas.microsoft.com/office/drawing/2014/main" id="{EF611D98-1889-11DA-450C-4A88E112F853}"/>
              </a:ext>
            </a:extLst>
          </p:cNvPr>
          <p:cNvSpPr>
            <a:spLocks noGrp="1"/>
          </p:cNvSpPr>
          <p:nvPr>
            <p:ph type="sldNum" sz="quarter" idx="12"/>
          </p:nvPr>
        </p:nvSpPr>
        <p:spPr/>
        <p:txBody>
          <a:bodyPr/>
          <a:lstStyle/>
          <a:p>
            <a:fld id="{4740549F-F38D-43A2-B780-492AA5F1A2EE}" type="slidenum">
              <a:rPr lang="en-GB" smtClean="0"/>
              <a:t>12</a:t>
            </a:fld>
            <a:endParaRPr lang="en-GB"/>
          </a:p>
        </p:txBody>
      </p:sp>
      <p:sp>
        <p:nvSpPr>
          <p:cNvPr id="7" name="Content Placeholder 1">
            <a:extLst>
              <a:ext uri="{FF2B5EF4-FFF2-40B4-BE49-F238E27FC236}">
                <a16:creationId xmlns:a16="http://schemas.microsoft.com/office/drawing/2014/main" id="{E006ECA0-98BD-1741-0FCF-081A9917A7D7}"/>
              </a:ext>
            </a:extLst>
          </p:cNvPr>
          <p:cNvSpPr txBox="1">
            <a:spLocks/>
          </p:cNvSpPr>
          <p:nvPr/>
        </p:nvSpPr>
        <p:spPr>
          <a:xfrm>
            <a:off x="512959" y="3508161"/>
            <a:ext cx="3848291" cy="2001260"/>
          </a:xfrm>
          <a:prstGeom prst="rect">
            <a:avLst/>
          </a:prstGeom>
        </p:spPr>
        <p:txBody>
          <a:bodyPr vert="horz" lIns="0" tIns="0" rIns="0" bIns="0" rtlCol="0" anchor="t">
            <a:normAutofit/>
          </a:bodyPr>
          <a:lstStyle>
            <a:lvl1pPr marL="0" indent="0" algn="l" defTabSz="914400" rtl="0" eaLnBrk="1" latinLnBrk="0" hangingPunct="1">
              <a:lnSpc>
                <a:spcPct val="90000"/>
              </a:lnSpc>
              <a:spcBef>
                <a:spcPts val="0"/>
              </a:spcBef>
              <a:spcAft>
                <a:spcPts val="1400"/>
              </a:spcAft>
              <a:buFontTx/>
              <a:buNone/>
              <a:defRPr lang="en-GB" sz="1400" kern="1200" spc="-20" baseline="0" noProof="0">
                <a:solidFill>
                  <a:schemeClr val="tx1"/>
                </a:solidFill>
                <a:latin typeface="Calibri" panose="020F0502020204030204" pitchFamily="34" charset="0"/>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800">
                <a:solidFill>
                  <a:srgbClr val="373D3F"/>
                </a:solidFill>
                <a:latin typeface="+mn-lt"/>
              </a:rPr>
              <a:t>E</a:t>
            </a:r>
            <a:r>
              <a:rPr lang="en-GB" sz="2800" b="0" i="0">
                <a:solidFill>
                  <a:srgbClr val="373D3F"/>
                </a:solidFill>
                <a:effectLst/>
                <a:latin typeface="+mn-lt"/>
              </a:rPr>
              <a:t>ffective learning happens in situated contexts, which combine physical, mental, emotional and social processes</a:t>
            </a:r>
            <a:endParaRPr lang="en-US" sz="1800">
              <a:latin typeface="+mn-lt"/>
              <a:cs typeface="Calibri"/>
            </a:endParaRPr>
          </a:p>
        </p:txBody>
      </p:sp>
      <p:pic>
        <p:nvPicPr>
          <p:cNvPr id="9" name="Picture 8" descr="A picture of a mesh">
            <a:extLst>
              <a:ext uri="{FF2B5EF4-FFF2-40B4-BE49-F238E27FC236}">
                <a16:creationId xmlns:a16="http://schemas.microsoft.com/office/drawing/2014/main" id="{70D35CB7-CD34-A787-6B3D-8566B2531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8032" y="1041720"/>
            <a:ext cx="6545484" cy="4363656"/>
          </a:xfrm>
          <a:prstGeom prst="rect">
            <a:avLst/>
          </a:prstGeom>
        </p:spPr>
      </p:pic>
    </p:spTree>
    <p:extLst>
      <p:ext uri="{BB962C8B-B14F-4D97-AF65-F5344CB8AC3E}">
        <p14:creationId xmlns:p14="http://schemas.microsoft.com/office/powerpoint/2010/main" val="2234100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9396-7CD8-AAE0-A233-2652FEC834BB}"/>
              </a:ext>
            </a:extLst>
          </p:cNvPr>
          <p:cNvSpPr>
            <a:spLocks noGrp="1"/>
          </p:cNvSpPr>
          <p:nvPr>
            <p:ph type="title"/>
          </p:nvPr>
        </p:nvSpPr>
        <p:spPr/>
        <p:txBody>
          <a:bodyPr/>
          <a:lstStyle/>
          <a:p>
            <a:r>
              <a:rPr lang="en-GB"/>
              <a:t>Directed Learning</a:t>
            </a:r>
          </a:p>
        </p:txBody>
      </p:sp>
      <p:sp>
        <p:nvSpPr>
          <p:cNvPr id="3" name="Footer Placeholder 2">
            <a:extLst>
              <a:ext uri="{FF2B5EF4-FFF2-40B4-BE49-F238E27FC236}">
                <a16:creationId xmlns:a16="http://schemas.microsoft.com/office/drawing/2014/main" id="{2377B9AA-C5ED-4446-2071-56B1B2F72F49}"/>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594B47A6-9DDB-4118-1ED7-B4EBF3278884}"/>
              </a:ext>
            </a:extLst>
          </p:cNvPr>
          <p:cNvSpPr>
            <a:spLocks noGrp="1"/>
          </p:cNvSpPr>
          <p:nvPr>
            <p:ph type="sldNum" sz="quarter" idx="12"/>
          </p:nvPr>
        </p:nvSpPr>
        <p:spPr/>
        <p:txBody>
          <a:bodyPr/>
          <a:lstStyle/>
          <a:p>
            <a:fld id="{4740549F-F38D-43A2-B780-492AA5F1A2EE}" type="slidenum">
              <a:rPr lang="en-GB" smtClean="0"/>
              <a:t>13</a:t>
            </a:fld>
            <a:endParaRPr lang="en-GB"/>
          </a:p>
        </p:txBody>
      </p:sp>
      <p:sp>
        <p:nvSpPr>
          <p:cNvPr id="5" name="Content Placeholder 4">
            <a:extLst>
              <a:ext uri="{FF2B5EF4-FFF2-40B4-BE49-F238E27FC236}">
                <a16:creationId xmlns:a16="http://schemas.microsoft.com/office/drawing/2014/main" id="{BDB99E65-3BFD-224B-077F-8C99D25261EA}"/>
              </a:ext>
            </a:extLst>
          </p:cNvPr>
          <p:cNvSpPr>
            <a:spLocks noGrp="1"/>
          </p:cNvSpPr>
          <p:nvPr>
            <p:ph idx="14"/>
          </p:nvPr>
        </p:nvSpPr>
        <p:spPr>
          <a:xfrm>
            <a:off x="601752" y="3946584"/>
            <a:ext cx="4826775" cy="2048970"/>
          </a:xfrm>
        </p:spPr>
        <p:txBody>
          <a:bodyPr vert="horz" lIns="0" tIns="0" rIns="0" bIns="0" rtlCol="0" anchor="t">
            <a:noAutofit/>
          </a:bodyPr>
          <a:lstStyle/>
          <a:p>
            <a:r>
              <a:rPr lang="en-GB" sz="2400">
                <a:cs typeface="Calibri"/>
              </a:rPr>
              <a:t>Supports and scaffolds student autonomy</a:t>
            </a:r>
            <a:endParaRPr lang="en-US"/>
          </a:p>
          <a:p>
            <a:r>
              <a:rPr lang="en-GB" sz="2400">
                <a:cs typeface="Calibri"/>
              </a:rPr>
              <a:t>Consolidates key concepts and theories</a:t>
            </a:r>
          </a:p>
          <a:p>
            <a:r>
              <a:rPr lang="en-GB" sz="2400">
                <a:cs typeface="Calibri"/>
              </a:rPr>
              <a:t>Students and learners guided through the content by the tutor's scaffolding</a:t>
            </a:r>
          </a:p>
        </p:txBody>
      </p:sp>
      <p:sp>
        <p:nvSpPr>
          <p:cNvPr id="7" name="Text Placeholder 6">
            <a:extLst>
              <a:ext uri="{FF2B5EF4-FFF2-40B4-BE49-F238E27FC236}">
                <a16:creationId xmlns:a16="http://schemas.microsoft.com/office/drawing/2014/main" id="{56367606-EAB7-F8AD-DBE3-69B4FBE5C797}"/>
              </a:ext>
            </a:extLst>
          </p:cNvPr>
          <p:cNvSpPr>
            <a:spLocks noGrp="1"/>
          </p:cNvSpPr>
          <p:nvPr>
            <p:ph type="body" sz="quarter" idx="16"/>
          </p:nvPr>
        </p:nvSpPr>
        <p:spPr/>
        <p:txBody>
          <a:bodyPr vert="horz" lIns="0" tIns="0" rIns="0" bIns="0" rtlCol="0" anchor="t">
            <a:noAutofit/>
          </a:bodyPr>
          <a:lstStyle/>
          <a:p>
            <a:r>
              <a:rPr lang="en-GB">
                <a:cs typeface="Calibri"/>
              </a:rPr>
              <a:t>In SOL, our VLE</a:t>
            </a:r>
          </a:p>
          <a:p>
            <a:r>
              <a:rPr lang="en-GB"/>
              <a:t>On demand</a:t>
            </a:r>
            <a:endParaRPr lang="en-GB">
              <a:cs typeface="Calibri"/>
            </a:endParaRPr>
          </a:p>
          <a:p>
            <a:r>
              <a:rPr lang="en-GB"/>
              <a:t>Participative</a:t>
            </a:r>
          </a:p>
          <a:p>
            <a:r>
              <a:rPr lang="en-GB">
                <a:cs typeface="Calibri"/>
              </a:rPr>
              <a:t>Can be pre OR post CL events</a:t>
            </a:r>
          </a:p>
        </p:txBody>
      </p:sp>
      <p:pic>
        <p:nvPicPr>
          <p:cNvPr id="8" name="Picture 7">
            <a:extLst>
              <a:ext uri="{FF2B5EF4-FFF2-40B4-BE49-F238E27FC236}">
                <a16:creationId xmlns:a16="http://schemas.microsoft.com/office/drawing/2014/main" id="{54965456-749D-23A2-695B-B25B5B161ABF}"/>
              </a:ext>
            </a:extLst>
          </p:cNvPr>
          <p:cNvPicPr>
            <a:picLocks noChangeAspect="1"/>
          </p:cNvPicPr>
          <p:nvPr/>
        </p:nvPicPr>
        <p:blipFill rotWithShape="1">
          <a:blip r:embed="rId3"/>
          <a:srcRect t="18239" b="47160"/>
          <a:stretch/>
        </p:blipFill>
        <p:spPr>
          <a:xfrm>
            <a:off x="6695297" y="109010"/>
            <a:ext cx="4908308" cy="6030533"/>
          </a:xfrm>
          <a:prstGeom prst="rect">
            <a:avLst/>
          </a:prstGeom>
        </p:spPr>
      </p:pic>
    </p:spTree>
    <p:extLst>
      <p:ext uri="{BB962C8B-B14F-4D97-AF65-F5344CB8AC3E}">
        <p14:creationId xmlns:p14="http://schemas.microsoft.com/office/powerpoint/2010/main" val="2698166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21F264-2729-74E8-D160-5D173323F37E}"/>
              </a:ext>
            </a:extLst>
          </p:cNvPr>
          <p:cNvSpPr>
            <a:spLocks noGrp="1"/>
          </p:cNvSpPr>
          <p:nvPr>
            <p:ph type="body" sz="quarter" idx="14"/>
          </p:nvPr>
        </p:nvSpPr>
        <p:spPr/>
        <p:txBody>
          <a:bodyPr vert="horz" lIns="0" tIns="0" rIns="0" bIns="0" rtlCol="0" anchor="t">
            <a:normAutofit/>
          </a:bodyPr>
          <a:lstStyle/>
          <a:p>
            <a:r>
              <a:rPr lang="en-US">
                <a:latin typeface="Calibri"/>
                <a:cs typeface="Calibri"/>
              </a:rPr>
              <a:t>Pedagogy: the Community of Inquiry Framework </a:t>
            </a:r>
            <a:endParaRPr lang="en-US"/>
          </a:p>
        </p:txBody>
      </p:sp>
      <p:sp>
        <p:nvSpPr>
          <p:cNvPr id="4" name="Title 3">
            <a:extLst>
              <a:ext uri="{FF2B5EF4-FFF2-40B4-BE49-F238E27FC236}">
                <a16:creationId xmlns:a16="http://schemas.microsoft.com/office/drawing/2014/main" id="{167FF4C8-2C0F-F4CA-819D-EAE8DDB11D26}"/>
              </a:ext>
            </a:extLst>
          </p:cNvPr>
          <p:cNvSpPr>
            <a:spLocks noGrp="1"/>
          </p:cNvSpPr>
          <p:nvPr>
            <p:ph type="title"/>
          </p:nvPr>
        </p:nvSpPr>
        <p:spPr/>
        <p:txBody>
          <a:bodyPr/>
          <a:lstStyle/>
          <a:p>
            <a:r>
              <a:rPr lang="en-US">
                <a:latin typeface="Calibri"/>
                <a:cs typeface="Calibri"/>
              </a:rPr>
              <a:t>Directed Learning</a:t>
            </a:r>
            <a:endParaRPr lang="en-US">
              <a:cs typeface="Calibri"/>
            </a:endParaRPr>
          </a:p>
        </p:txBody>
      </p:sp>
      <p:sp>
        <p:nvSpPr>
          <p:cNvPr id="5" name="Slide Number Placeholder 4">
            <a:extLst>
              <a:ext uri="{FF2B5EF4-FFF2-40B4-BE49-F238E27FC236}">
                <a16:creationId xmlns:a16="http://schemas.microsoft.com/office/drawing/2014/main" id="{EF611D98-1889-11DA-450C-4A88E112F853}"/>
              </a:ext>
            </a:extLst>
          </p:cNvPr>
          <p:cNvSpPr>
            <a:spLocks noGrp="1"/>
          </p:cNvSpPr>
          <p:nvPr>
            <p:ph type="sldNum" sz="quarter" idx="12"/>
          </p:nvPr>
        </p:nvSpPr>
        <p:spPr/>
        <p:txBody>
          <a:bodyPr/>
          <a:lstStyle/>
          <a:p>
            <a:fld id="{4740549F-F38D-43A2-B780-492AA5F1A2EE}" type="slidenum">
              <a:rPr lang="en-GB" smtClean="0"/>
              <a:t>14</a:t>
            </a:fld>
            <a:endParaRPr lang="en-GB"/>
          </a:p>
        </p:txBody>
      </p:sp>
      <p:pic>
        <p:nvPicPr>
          <p:cNvPr id="6" name="Picture 6" descr="Diagram, venn diagram&#10;&#10;Description automatically generated">
            <a:extLst>
              <a:ext uri="{FF2B5EF4-FFF2-40B4-BE49-F238E27FC236}">
                <a16:creationId xmlns:a16="http://schemas.microsoft.com/office/drawing/2014/main" id="{A5AB9561-EFE9-8C74-9EAB-F03D063F7031}"/>
              </a:ext>
            </a:extLst>
          </p:cNvPr>
          <p:cNvPicPr>
            <a:picLocks noGrp="1" noChangeAspect="1"/>
          </p:cNvPicPr>
          <p:nvPr>
            <p:ph idx="1"/>
          </p:nvPr>
        </p:nvPicPr>
        <p:blipFill>
          <a:blip r:embed="rId3"/>
          <a:stretch>
            <a:fillRect/>
          </a:stretch>
        </p:blipFill>
        <p:spPr>
          <a:xfrm>
            <a:off x="5897959" y="1355182"/>
            <a:ext cx="4933356" cy="4779962"/>
          </a:xfrm>
          <a:prstGeom prst="rect">
            <a:avLst/>
          </a:prstGeom>
        </p:spPr>
      </p:pic>
      <p:sp>
        <p:nvSpPr>
          <p:cNvPr id="7" name="TextBox 6">
            <a:extLst>
              <a:ext uri="{FF2B5EF4-FFF2-40B4-BE49-F238E27FC236}">
                <a16:creationId xmlns:a16="http://schemas.microsoft.com/office/drawing/2014/main" id="{885FD16B-AAD0-B30E-19C8-6C62852BC8E2}"/>
              </a:ext>
            </a:extLst>
          </p:cNvPr>
          <p:cNvSpPr txBox="1"/>
          <p:nvPr/>
        </p:nvSpPr>
        <p:spPr>
          <a:xfrm>
            <a:off x="922684" y="2293192"/>
            <a:ext cx="3995301" cy="914400"/>
          </a:xfrm>
          <a:prstGeom prst="rect">
            <a:avLst/>
          </a:prstGeom>
          <a:noFill/>
        </p:spPr>
        <p:txBody>
          <a:bodyPr wrap="square" lIns="0" tIns="0" rIns="0" bIns="0" rtlCol="0">
            <a:noAutofit/>
          </a:bodyPr>
          <a:lstStyle/>
          <a:p>
            <a:pPr algn="l"/>
            <a:r>
              <a:rPr lang="en-GB" sz="3200" b="0" i="0" u="none" strike="noStrike">
                <a:solidFill>
                  <a:srgbClr val="000000"/>
                </a:solidFill>
                <a:effectLst/>
                <a:latin typeface="Calibri" panose="020F0502020204030204" pitchFamily="34" charset="0"/>
              </a:rPr>
              <a:t>In a social constructivist learning environment, the role of the teacher changes from holder of knowledge to facilitator of understanding</a:t>
            </a:r>
            <a:endParaRPr lang="en-GB" sz="3200"/>
          </a:p>
        </p:txBody>
      </p:sp>
      <p:sp>
        <p:nvSpPr>
          <p:cNvPr id="2" name="TextBox 1">
            <a:extLst>
              <a:ext uri="{FF2B5EF4-FFF2-40B4-BE49-F238E27FC236}">
                <a16:creationId xmlns:a16="http://schemas.microsoft.com/office/drawing/2014/main" id="{96D3D0D2-18CE-61CA-5AB5-74912A438655}"/>
              </a:ext>
            </a:extLst>
          </p:cNvPr>
          <p:cNvSpPr txBox="1"/>
          <p:nvPr/>
        </p:nvSpPr>
        <p:spPr>
          <a:xfrm>
            <a:off x="9324022" y="5882640"/>
            <a:ext cx="2867025"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400">
                <a:ea typeface="+mn-lt"/>
                <a:cs typeface="+mn-lt"/>
              </a:rPr>
              <a:t>https://coi.athabascau.ca/coi-model/</a:t>
            </a:r>
            <a:endParaRPr lang="en-US" sz="1400">
              <a:cs typeface="Calibri"/>
            </a:endParaRPr>
          </a:p>
        </p:txBody>
      </p:sp>
    </p:spTree>
    <p:extLst>
      <p:ext uri="{BB962C8B-B14F-4D97-AF65-F5344CB8AC3E}">
        <p14:creationId xmlns:p14="http://schemas.microsoft.com/office/powerpoint/2010/main" val="1230305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57730-8EB8-40C4-5463-9903BA6B5B18}"/>
              </a:ext>
            </a:extLst>
          </p:cNvPr>
          <p:cNvSpPr>
            <a:spLocks noGrp="1"/>
          </p:cNvSpPr>
          <p:nvPr>
            <p:ph type="title"/>
          </p:nvPr>
        </p:nvSpPr>
        <p:spPr/>
        <p:txBody>
          <a:bodyPr/>
          <a:lstStyle/>
          <a:p>
            <a:r>
              <a:rPr lang="en-US">
                <a:cs typeface="Calibri"/>
              </a:rPr>
              <a:t>Guided Learning</a:t>
            </a:r>
            <a:endParaRPr lang="en-US"/>
          </a:p>
        </p:txBody>
      </p:sp>
      <p:sp>
        <p:nvSpPr>
          <p:cNvPr id="3" name="Footer Placeholder 2">
            <a:extLst>
              <a:ext uri="{FF2B5EF4-FFF2-40B4-BE49-F238E27FC236}">
                <a16:creationId xmlns:a16="http://schemas.microsoft.com/office/drawing/2014/main" id="{E2A0D8EF-2D85-6268-EAF4-E8BD7FD1AB04}"/>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DACC67F6-C2CE-4DD3-C548-6C8D0DAA702A}"/>
              </a:ext>
            </a:extLst>
          </p:cNvPr>
          <p:cNvSpPr>
            <a:spLocks noGrp="1"/>
          </p:cNvSpPr>
          <p:nvPr>
            <p:ph type="sldNum" sz="quarter" idx="12"/>
          </p:nvPr>
        </p:nvSpPr>
        <p:spPr/>
        <p:txBody>
          <a:bodyPr/>
          <a:lstStyle/>
          <a:p>
            <a:fld id="{4740549F-F38D-43A2-B780-492AA5F1A2EE}" type="slidenum">
              <a:rPr lang="en-GB" smtClean="0"/>
              <a:t>15</a:t>
            </a:fld>
            <a:endParaRPr lang="en-GB"/>
          </a:p>
        </p:txBody>
      </p:sp>
      <p:sp>
        <p:nvSpPr>
          <p:cNvPr id="5" name="Content Placeholder 4">
            <a:extLst>
              <a:ext uri="{FF2B5EF4-FFF2-40B4-BE49-F238E27FC236}">
                <a16:creationId xmlns:a16="http://schemas.microsoft.com/office/drawing/2014/main" id="{C61A7373-9706-49BC-E56D-9BB586EB2273}"/>
              </a:ext>
            </a:extLst>
          </p:cNvPr>
          <p:cNvSpPr>
            <a:spLocks noGrp="1"/>
          </p:cNvSpPr>
          <p:nvPr>
            <p:ph idx="14"/>
          </p:nvPr>
        </p:nvSpPr>
        <p:spPr>
          <a:xfrm>
            <a:off x="599866" y="3522996"/>
            <a:ext cx="4828661" cy="2472558"/>
          </a:xfrm>
        </p:spPr>
        <p:txBody>
          <a:bodyPr vert="horz" lIns="0" tIns="0" rIns="0" bIns="0" rtlCol="0" anchor="t">
            <a:noAutofit/>
          </a:bodyPr>
          <a:lstStyle/>
          <a:p>
            <a:r>
              <a:rPr lang="en-US" sz="2400">
                <a:cs typeface="Calibri"/>
              </a:rPr>
              <a:t>Adds value to the student learning experience</a:t>
            </a:r>
            <a:endParaRPr lang="en-US"/>
          </a:p>
          <a:p>
            <a:r>
              <a:rPr lang="en-US" sz="2400">
                <a:cs typeface="Calibri"/>
              </a:rPr>
              <a:t>Development and enhancement of skills, knowledge and attributes</a:t>
            </a:r>
          </a:p>
          <a:p>
            <a:r>
              <a:rPr lang="en-US" sz="2400">
                <a:cs typeface="Calibri"/>
              </a:rPr>
              <a:t>Focused employability, self-efficacy and career progression</a:t>
            </a:r>
          </a:p>
        </p:txBody>
      </p:sp>
      <p:sp>
        <p:nvSpPr>
          <p:cNvPr id="7" name="Text Placeholder 6">
            <a:extLst>
              <a:ext uri="{FF2B5EF4-FFF2-40B4-BE49-F238E27FC236}">
                <a16:creationId xmlns:a16="http://schemas.microsoft.com/office/drawing/2014/main" id="{2063A6C9-6BB4-6029-183E-A242D82020DC}"/>
              </a:ext>
            </a:extLst>
          </p:cNvPr>
          <p:cNvSpPr>
            <a:spLocks noGrp="1"/>
          </p:cNvSpPr>
          <p:nvPr>
            <p:ph type="body" sz="quarter" idx="16"/>
          </p:nvPr>
        </p:nvSpPr>
        <p:spPr>
          <a:xfrm>
            <a:off x="597025" y="1582672"/>
            <a:ext cx="4739473" cy="1001277"/>
          </a:xfrm>
        </p:spPr>
        <p:txBody>
          <a:bodyPr vert="horz" lIns="0" tIns="0" rIns="0" bIns="0" rtlCol="0" anchor="t">
            <a:noAutofit/>
          </a:bodyPr>
          <a:lstStyle/>
          <a:p>
            <a:pPr marL="457200" indent="-457200">
              <a:buAutoNum type="arabicPeriod"/>
            </a:pPr>
            <a:r>
              <a:rPr lang="en-US">
                <a:cs typeface="Calibri"/>
              </a:rPr>
              <a:t>Central support services led GL: </a:t>
            </a:r>
            <a:r>
              <a:rPr lang="en-US" err="1">
                <a:cs typeface="Calibri"/>
              </a:rPr>
              <a:t>Centralised</a:t>
            </a:r>
            <a:r>
              <a:rPr lang="en-US">
                <a:cs typeface="Calibri"/>
              </a:rPr>
              <a:t> offer</a:t>
            </a:r>
          </a:p>
          <a:p>
            <a:pPr marL="457200" indent="-457200">
              <a:buAutoNum type="arabicPeriod"/>
            </a:pPr>
            <a:r>
              <a:rPr lang="en-US">
                <a:cs typeface="Calibri"/>
              </a:rPr>
              <a:t>Course-led GL: Curriculum-based</a:t>
            </a:r>
          </a:p>
        </p:txBody>
      </p:sp>
      <p:pic>
        <p:nvPicPr>
          <p:cNvPr id="10" name="Picture 10" descr="Graphical user interface, text, application, email&#10;&#10;Description automatically generated">
            <a:extLst>
              <a:ext uri="{FF2B5EF4-FFF2-40B4-BE49-F238E27FC236}">
                <a16:creationId xmlns:a16="http://schemas.microsoft.com/office/drawing/2014/main" id="{B1DA64DD-16FE-26D7-5E44-45EBA3CD2F79}"/>
              </a:ext>
            </a:extLst>
          </p:cNvPr>
          <p:cNvPicPr>
            <a:picLocks noChangeAspect="1"/>
          </p:cNvPicPr>
          <p:nvPr/>
        </p:nvPicPr>
        <p:blipFill>
          <a:blip r:embed="rId3"/>
          <a:stretch>
            <a:fillRect/>
          </a:stretch>
        </p:blipFill>
        <p:spPr>
          <a:xfrm>
            <a:off x="5438094" y="948169"/>
            <a:ext cx="6640642" cy="4374546"/>
          </a:xfrm>
          <a:prstGeom prst="rect">
            <a:avLst/>
          </a:prstGeom>
        </p:spPr>
      </p:pic>
    </p:spTree>
    <p:extLst>
      <p:ext uri="{BB962C8B-B14F-4D97-AF65-F5344CB8AC3E}">
        <p14:creationId xmlns:p14="http://schemas.microsoft.com/office/powerpoint/2010/main" val="2819236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785F61-05BE-B0A8-8244-0E707565FA0D}"/>
              </a:ext>
            </a:extLst>
          </p:cNvPr>
          <p:cNvSpPr>
            <a:spLocks noGrp="1"/>
          </p:cNvSpPr>
          <p:nvPr>
            <p:ph idx="1"/>
          </p:nvPr>
        </p:nvSpPr>
        <p:spPr>
          <a:xfrm>
            <a:off x="5502576" y="1415221"/>
            <a:ext cx="6241391" cy="4778872"/>
          </a:xfrm>
        </p:spPr>
        <p:txBody>
          <a:bodyPr>
            <a:normAutofit/>
          </a:bodyPr>
          <a:lstStyle/>
          <a:p>
            <a:r>
              <a:rPr lang="en-US" sz="3200"/>
              <a:t>Tinto’s (1997) Interactionist model of student persistence</a:t>
            </a:r>
          </a:p>
          <a:p>
            <a:endParaRPr lang="en-US" sz="2800"/>
          </a:p>
          <a:p>
            <a:pPr>
              <a:lnSpc>
                <a:spcPct val="100000"/>
              </a:lnSpc>
            </a:pPr>
            <a:r>
              <a:rPr lang="en-US" sz="2800"/>
              <a:t>A function of </a:t>
            </a:r>
            <a:r>
              <a:rPr lang="en-GB" sz="2400" b="0" i="0">
                <a:solidFill>
                  <a:srgbClr val="333333"/>
                </a:solidFill>
                <a:effectLst/>
                <a:latin typeface="Open Sans" panose="020B0606030504020204" pitchFamily="34" charset="0"/>
              </a:rPr>
              <a:t>pre-entry attributes, goal commitments, effort, academic integration, social integration and institutional experiences</a:t>
            </a:r>
            <a:endParaRPr lang="en-US" sz="2400" b="0" i="0">
              <a:solidFill>
                <a:srgbClr val="333333"/>
              </a:solidFill>
              <a:effectLst/>
              <a:latin typeface="Open Sans" panose="020B0606030504020204" pitchFamily="34" charset="0"/>
            </a:endParaRPr>
          </a:p>
          <a:p>
            <a:endParaRPr lang="en-US" sz="2400"/>
          </a:p>
        </p:txBody>
      </p:sp>
      <p:sp>
        <p:nvSpPr>
          <p:cNvPr id="3" name="Text Placeholder 2">
            <a:extLst>
              <a:ext uri="{FF2B5EF4-FFF2-40B4-BE49-F238E27FC236}">
                <a16:creationId xmlns:a16="http://schemas.microsoft.com/office/drawing/2014/main" id="{C521F264-2729-74E8-D160-5D173323F37E}"/>
              </a:ext>
            </a:extLst>
          </p:cNvPr>
          <p:cNvSpPr>
            <a:spLocks noGrp="1"/>
          </p:cNvSpPr>
          <p:nvPr>
            <p:ph type="body" sz="quarter" idx="14"/>
          </p:nvPr>
        </p:nvSpPr>
        <p:spPr/>
        <p:txBody>
          <a:bodyPr vert="horz" lIns="0" tIns="0" rIns="0" bIns="0" rtlCol="0" anchor="t">
            <a:normAutofit/>
          </a:bodyPr>
          <a:lstStyle/>
          <a:p>
            <a:r>
              <a:rPr lang="en-US">
                <a:latin typeface="Calibri"/>
                <a:cs typeface="Calibri"/>
              </a:rPr>
              <a:t>Pedagogy </a:t>
            </a:r>
            <a:endParaRPr lang="en-US"/>
          </a:p>
        </p:txBody>
      </p:sp>
      <p:sp>
        <p:nvSpPr>
          <p:cNvPr id="4" name="Title 3">
            <a:extLst>
              <a:ext uri="{FF2B5EF4-FFF2-40B4-BE49-F238E27FC236}">
                <a16:creationId xmlns:a16="http://schemas.microsoft.com/office/drawing/2014/main" id="{167FF4C8-2C0F-F4CA-819D-EAE8DDB11D26}"/>
              </a:ext>
            </a:extLst>
          </p:cNvPr>
          <p:cNvSpPr>
            <a:spLocks noGrp="1"/>
          </p:cNvSpPr>
          <p:nvPr>
            <p:ph type="title"/>
          </p:nvPr>
        </p:nvSpPr>
        <p:spPr/>
        <p:txBody>
          <a:bodyPr/>
          <a:lstStyle/>
          <a:p>
            <a:r>
              <a:rPr lang="en-US">
                <a:latin typeface="Calibri"/>
                <a:cs typeface="Calibri"/>
              </a:rPr>
              <a:t>Guided Learning</a:t>
            </a:r>
            <a:endParaRPr lang="en-US">
              <a:cs typeface="Calibri"/>
            </a:endParaRPr>
          </a:p>
        </p:txBody>
      </p:sp>
      <p:sp>
        <p:nvSpPr>
          <p:cNvPr id="5" name="Slide Number Placeholder 4">
            <a:extLst>
              <a:ext uri="{FF2B5EF4-FFF2-40B4-BE49-F238E27FC236}">
                <a16:creationId xmlns:a16="http://schemas.microsoft.com/office/drawing/2014/main" id="{EF611D98-1889-11DA-450C-4A88E112F853}"/>
              </a:ext>
            </a:extLst>
          </p:cNvPr>
          <p:cNvSpPr>
            <a:spLocks noGrp="1"/>
          </p:cNvSpPr>
          <p:nvPr>
            <p:ph type="sldNum" sz="quarter" idx="12"/>
          </p:nvPr>
        </p:nvSpPr>
        <p:spPr/>
        <p:txBody>
          <a:bodyPr/>
          <a:lstStyle/>
          <a:p>
            <a:fld id="{4740549F-F38D-43A2-B780-492AA5F1A2EE}" type="slidenum">
              <a:rPr lang="en-GB" smtClean="0"/>
              <a:t>16</a:t>
            </a:fld>
            <a:endParaRPr lang="en-GB"/>
          </a:p>
        </p:txBody>
      </p:sp>
      <p:pic>
        <p:nvPicPr>
          <p:cNvPr id="7" name="Picture 6" descr="A close-up of a gears&#10;&#10;Description automatically generated with low confidence">
            <a:extLst>
              <a:ext uri="{FF2B5EF4-FFF2-40B4-BE49-F238E27FC236}">
                <a16:creationId xmlns:a16="http://schemas.microsoft.com/office/drawing/2014/main" id="{076B3C72-763B-3E5E-015B-0A64E18AABF9}"/>
              </a:ext>
            </a:extLst>
          </p:cNvPr>
          <p:cNvPicPr>
            <a:picLocks noChangeAspect="1"/>
          </p:cNvPicPr>
          <p:nvPr/>
        </p:nvPicPr>
        <p:blipFill rotWithShape="1">
          <a:blip r:embed="rId3">
            <a:extLst>
              <a:ext uri="{28A0092B-C50C-407E-A947-70E740481C1C}">
                <a14:useLocalDpi xmlns:a14="http://schemas.microsoft.com/office/drawing/2010/main" val="0"/>
              </a:ext>
            </a:extLst>
          </a:blip>
          <a:srcRect r="32215"/>
          <a:stretch/>
        </p:blipFill>
        <p:spPr>
          <a:xfrm>
            <a:off x="0" y="1620454"/>
            <a:ext cx="5363094" cy="4450466"/>
          </a:xfrm>
          <a:prstGeom prst="rect">
            <a:avLst/>
          </a:prstGeom>
        </p:spPr>
      </p:pic>
    </p:spTree>
    <p:extLst>
      <p:ext uri="{BB962C8B-B14F-4D97-AF65-F5344CB8AC3E}">
        <p14:creationId xmlns:p14="http://schemas.microsoft.com/office/powerpoint/2010/main" val="1894933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8596FF-8FC3-CFE4-A01A-AC126C55F437}"/>
              </a:ext>
            </a:extLst>
          </p:cNvPr>
          <p:cNvSpPr>
            <a:spLocks noGrp="1"/>
          </p:cNvSpPr>
          <p:nvPr>
            <p:ph type="ctrTitle"/>
          </p:nvPr>
        </p:nvSpPr>
        <p:spPr/>
        <p:txBody>
          <a:bodyPr/>
          <a:lstStyle/>
          <a:p>
            <a:r>
              <a:rPr lang="en-US">
                <a:cs typeface="Calibri"/>
              </a:rPr>
              <a:t>Spotlight on Guided Learning</a:t>
            </a:r>
            <a:endParaRPr lang="en-US"/>
          </a:p>
        </p:txBody>
      </p:sp>
      <p:sp>
        <p:nvSpPr>
          <p:cNvPr id="2" name="Content Placeholder 1">
            <a:extLst>
              <a:ext uri="{FF2B5EF4-FFF2-40B4-BE49-F238E27FC236}">
                <a16:creationId xmlns:a16="http://schemas.microsoft.com/office/drawing/2014/main" id="{0F06D6F2-B238-E816-76B8-77F99F19869C}"/>
              </a:ext>
            </a:extLst>
          </p:cNvPr>
          <p:cNvSpPr>
            <a:spLocks noGrp="1"/>
          </p:cNvSpPr>
          <p:nvPr>
            <p:ph type="subTitle" idx="1"/>
          </p:nvPr>
        </p:nvSpPr>
        <p:spPr/>
        <p:txBody>
          <a:bodyPr/>
          <a:lstStyle/>
          <a:p>
            <a:endParaRPr lang="en-US"/>
          </a:p>
        </p:txBody>
      </p:sp>
      <p:sp>
        <p:nvSpPr>
          <p:cNvPr id="3" name="Text Placeholder 2">
            <a:extLst>
              <a:ext uri="{FF2B5EF4-FFF2-40B4-BE49-F238E27FC236}">
                <a16:creationId xmlns:a16="http://schemas.microsoft.com/office/drawing/2014/main" id="{5992249D-04E7-A8B4-E571-A428C4D1769B}"/>
              </a:ext>
            </a:extLst>
          </p:cNvPr>
          <p:cNvSpPr>
            <a:spLocks noGrp="1"/>
          </p:cNvSpPr>
          <p:nvPr>
            <p:ph type="body" sz="quarter" idx="10"/>
          </p:nvPr>
        </p:nvSpPr>
        <p:spPr/>
        <p:txBody>
          <a:bodyPr/>
          <a:lstStyle/>
          <a:p>
            <a:endParaRPr lang="en-US"/>
          </a:p>
        </p:txBody>
      </p:sp>
      <p:sp>
        <p:nvSpPr>
          <p:cNvPr id="5" name="Slide Number Placeholder 4">
            <a:extLst>
              <a:ext uri="{FF2B5EF4-FFF2-40B4-BE49-F238E27FC236}">
                <a16:creationId xmlns:a16="http://schemas.microsoft.com/office/drawing/2014/main" id="{0CD9CBB5-67B4-1400-DCD7-1667ED26E0B7}"/>
              </a:ext>
            </a:extLst>
          </p:cNvPr>
          <p:cNvSpPr>
            <a:spLocks noGrp="1"/>
          </p:cNvSpPr>
          <p:nvPr>
            <p:ph type="sldNum" sz="quarter" idx="4294967295"/>
          </p:nvPr>
        </p:nvSpPr>
        <p:spPr>
          <a:xfrm>
            <a:off x="11706225" y="6364288"/>
            <a:ext cx="485775" cy="365125"/>
          </a:xfrm>
        </p:spPr>
        <p:txBody>
          <a:bodyPr/>
          <a:lstStyle/>
          <a:p>
            <a:fld id="{4740549F-F38D-43A2-B780-492AA5F1A2EE}" type="slidenum">
              <a:rPr lang="en-GB" smtClean="0"/>
              <a:t>17</a:t>
            </a:fld>
            <a:endParaRPr lang="en-GB"/>
          </a:p>
        </p:txBody>
      </p:sp>
    </p:spTree>
    <p:extLst>
      <p:ext uri="{BB962C8B-B14F-4D97-AF65-F5344CB8AC3E}">
        <p14:creationId xmlns:p14="http://schemas.microsoft.com/office/powerpoint/2010/main" val="372191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C4D8-FA9E-66AB-6097-2B2CF3C8A275}"/>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pPr>
            <a:r>
              <a:rPr lang="en-US" sz="4400">
                <a:solidFill>
                  <a:schemeClr val="tx1"/>
                </a:solidFill>
              </a:rPr>
              <a:t>The Solent Curriculum (2)</a:t>
            </a:r>
            <a:endParaRPr lang="en-US" sz="4400" kern="1200">
              <a:solidFill>
                <a:schemeClr val="tx1"/>
              </a:solidFill>
              <a:latin typeface="+mj-lt"/>
              <a:cs typeface="Calibri"/>
            </a:endParaRPr>
          </a:p>
        </p:txBody>
      </p:sp>
      <p:sp>
        <p:nvSpPr>
          <p:cNvPr id="3" name="TextBox 2">
            <a:extLst>
              <a:ext uri="{FF2B5EF4-FFF2-40B4-BE49-F238E27FC236}">
                <a16:creationId xmlns:a16="http://schemas.microsoft.com/office/drawing/2014/main" id="{1F5F2694-FB31-5464-7001-DA4FC26A0477}"/>
              </a:ext>
            </a:extLst>
          </p:cNvPr>
          <p:cNvSpPr txBox="1"/>
          <p:nvPr/>
        </p:nvSpPr>
        <p:spPr>
          <a:xfrm>
            <a:off x="648931" y="2438400"/>
            <a:ext cx="3505494"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130810" lvl="2">
              <a:lnSpc>
                <a:spcPct val="90000"/>
              </a:lnSpc>
              <a:spcAft>
                <a:spcPts val="800"/>
              </a:spcAft>
            </a:pPr>
            <a:r>
              <a:rPr lang="en-US" sz="2000" b="1">
                <a:cs typeface="Calibri"/>
              </a:rPr>
              <a:t>Employability &amp; Enterprise are fully embedded in the curriculum all working towards graduate attributes.</a:t>
            </a:r>
          </a:p>
        </p:txBody>
      </p:sp>
      <p:sp>
        <p:nvSpPr>
          <p:cNvPr id="4" name="Footer Placeholder 3">
            <a:extLst>
              <a:ext uri="{FF2B5EF4-FFF2-40B4-BE49-F238E27FC236}">
                <a16:creationId xmlns:a16="http://schemas.microsoft.com/office/drawing/2014/main" id="{72C2C39E-B5E7-BFC0-9658-67D17D787820}"/>
              </a:ext>
            </a:extLst>
          </p:cNvPr>
          <p:cNvSpPr>
            <a:spLocks noGrp="1"/>
          </p:cNvSpPr>
          <p:nvPr>
            <p:ph type="ftr" sz="quarter" idx="11"/>
          </p:nvPr>
        </p:nvSpPr>
        <p:spPr>
          <a:xfrm>
            <a:off x="5123688" y="6356350"/>
            <a:ext cx="4114800" cy="365125"/>
          </a:xfrm>
        </p:spPr>
        <p:txBody>
          <a:bodyPr vert="horz" lIns="91440" tIns="45720" rIns="91440" bIns="45720" rtlCol="0" anchor="ctr">
            <a:normAutofit/>
          </a:bodyPr>
          <a:lstStyle/>
          <a:p>
            <a:pPr marR="0" lvl="0" indent="0" fontAlgn="auto">
              <a:spcBef>
                <a:spcPts val="0"/>
              </a:spcBef>
              <a:spcAft>
                <a:spcPts val="600"/>
              </a:spcAft>
              <a:buClrTx/>
              <a:buSzTx/>
              <a:buFontTx/>
              <a:buNone/>
              <a:tabLst/>
              <a:defRPr/>
            </a:pPr>
            <a:r>
              <a:rPr kumimoji="0" lang="en-US" sz="1200" b="0" i="0" u="none" strike="noStrike" kern="1200" cap="none" spc="0" normalizeH="0" baseline="0" noProof="0">
                <a:ln>
                  <a:noFill/>
                </a:ln>
                <a:solidFill>
                  <a:srgbClr val="303030"/>
                </a:solidFill>
                <a:effectLst/>
                <a:uLnTx/>
                <a:uFillTx/>
                <a:latin typeface="+mn-lt"/>
                <a:ea typeface="+mn-ea"/>
                <a:cs typeface="+mn-cs"/>
              </a:rPr>
              <a:t>Document title goes here</a:t>
            </a:r>
          </a:p>
        </p:txBody>
      </p:sp>
      <p:sp>
        <p:nvSpPr>
          <p:cNvPr id="5" name="Slide Number Placeholder 4">
            <a:extLst>
              <a:ext uri="{FF2B5EF4-FFF2-40B4-BE49-F238E27FC236}">
                <a16:creationId xmlns:a16="http://schemas.microsoft.com/office/drawing/2014/main" id="{35E1B449-BE49-D044-7077-97ACE3DCFE4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4740549F-F38D-43A2-B780-492AA5F1A2EE}" type="slidenum">
              <a:rPr kumimoji="0" lang="en-US" sz="1200" b="0" i="0" u="none" strike="noStrike" cap="none" spc="0" normalizeH="0" baseline="0" noProof="0">
                <a:ln>
                  <a:noFill/>
                </a:ln>
                <a:solidFill>
                  <a:srgbClr val="303030"/>
                </a:solidFill>
                <a:effectLst/>
                <a:uLnTx/>
                <a:uFillTx/>
              </a:rPr>
              <a:pPr marR="0" lvl="0" indent="0" algn="r" fontAlgn="auto">
                <a:spcBef>
                  <a:spcPts val="0"/>
                </a:spcBef>
                <a:spcAft>
                  <a:spcPts val="600"/>
                </a:spcAft>
                <a:buClrTx/>
                <a:buSzTx/>
                <a:buFontTx/>
                <a:buNone/>
                <a:tabLst/>
                <a:defRPr/>
              </a:pPr>
              <a:t>18</a:t>
            </a:fld>
            <a:endParaRPr kumimoji="0" lang="en-US" sz="1200" b="0" i="0" u="none" strike="noStrike" cap="none" spc="0" normalizeH="0" baseline="0" noProof="0">
              <a:ln>
                <a:noFill/>
              </a:ln>
              <a:solidFill>
                <a:srgbClr val="303030"/>
              </a:solidFill>
              <a:effectLst/>
              <a:uLnTx/>
              <a:uFillTx/>
            </a:endParaRPr>
          </a:p>
        </p:txBody>
      </p:sp>
      <p:pic>
        <p:nvPicPr>
          <p:cNvPr id="7" name="Picture 8" descr="Diagram&#10;&#10;Description automatically generated">
            <a:extLst>
              <a:ext uri="{FF2B5EF4-FFF2-40B4-BE49-F238E27FC236}">
                <a16:creationId xmlns:a16="http://schemas.microsoft.com/office/drawing/2014/main" id="{8B16C0E9-489B-9040-3D46-31BF17233934}"/>
              </a:ext>
            </a:extLst>
          </p:cNvPr>
          <p:cNvPicPr>
            <a:picLocks noChangeAspect="1"/>
          </p:cNvPicPr>
          <p:nvPr/>
        </p:nvPicPr>
        <p:blipFill>
          <a:blip r:embed="rId3"/>
          <a:stretch>
            <a:fillRect/>
          </a:stretch>
        </p:blipFill>
        <p:spPr>
          <a:xfrm>
            <a:off x="5227608" y="634616"/>
            <a:ext cx="6323161" cy="5531258"/>
          </a:xfrm>
          <a:prstGeom prst="rect">
            <a:avLst/>
          </a:prstGeom>
        </p:spPr>
      </p:pic>
    </p:spTree>
    <p:extLst>
      <p:ext uri="{BB962C8B-B14F-4D97-AF65-F5344CB8AC3E}">
        <p14:creationId xmlns:p14="http://schemas.microsoft.com/office/powerpoint/2010/main" val="1587442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83D6C-259D-771A-9815-393DBFFCE984}"/>
              </a:ext>
            </a:extLst>
          </p:cNvPr>
          <p:cNvSpPr>
            <a:spLocks noGrp="1"/>
          </p:cNvSpPr>
          <p:nvPr>
            <p:ph type="title"/>
          </p:nvPr>
        </p:nvSpPr>
        <p:spPr>
          <a:xfrm>
            <a:off x="592175" y="643966"/>
            <a:ext cx="10874098" cy="1064064"/>
          </a:xfrm>
        </p:spPr>
        <p:txBody>
          <a:bodyPr/>
          <a:lstStyle/>
          <a:p>
            <a:r>
              <a:rPr lang="en-US">
                <a:cs typeface="Calibri Light"/>
              </a:rPr>
              <a:t>GL &amp; TEF Educational Gains </a:t>
            </a:r>
            <a:endParaRPr lang="en-US"/>
          </a:p>
        </p:txBody>
      </p:sp>
      <p:sp>
        <p:nvSpPr>
          <p:cNvPr id="3" name="Content Placeholder 2">
            <a:extLst>
              <a:ext uri="{FF2B5EF4-FFF2-40B4-BE49-F238E27FC236}">
                <a16:creationId xmlns:a16="http://schemas.microsoft.com/office/drawing/2014/main" id="{5625B763-4597-4B1F-431E-F52F2EBC1D32}"/>
              </a:ext>
            </a:extLst>
          </p:cNvPr>
          <p:cNvSpPr>
            <a:spLocks noGrp="1"/>
          </p:cNvSpPr>
          <p:nvPr>
            <p:ph idx="1"/>
          </p:nvPr>
        </p:nvSpPr>
        <p:spPr>
          <a:xfrm>
            <a:off x="357338" y="1512197"/>
            <a:ext cx="11425238" cy="679044"/>
          </a:xfrm>
        </p:spPr>
        <p:txBody>
          <a:bodyPr vert="horz" lIns="91440" tIns="45720" rIns="91440" bIns="45720" rtlCol="0" anchor="t">
            <a:normAutofit/>
          </a:bodyPr>
          <a:lstStyle/>
          <a:p>
            <a:r>
              <a:rPr lang="en-US">
                <a:cs typeface="Calibri"/>
              </a:rPr>
              <a:t>Built around a Solent University specific scaffolded learner journey approach with thematic focus at each level of study:</a:t>
            </a:r>
          </a:p>
          <a:p>
            <a:endParaRPr lang="en-US">
              <a:cs typeface="Calibri"/>
            </a:endParaRPr>
          </a:p>
          <a:p>
            <a:endParaRPr lang="en-US">
              <a:cs typeface="Calibri"/>
            </a:endParaRPr>
          </a:p>
        </p:txBody>
      </p:sp>
      <p:graphicFrame>
        <p:nvGraphicFramePr>
          <p:cNvPr id="4" name="Table 4">
            <a:extLst>
              <a:ext uri="{FF2B5EF4-FFF2-40B4-BE49-F238E27FC236}">
                <a16:creationId xmlns:a16="http://schemas.microsoft.com/office/drawing/2014/main" id="{47D414B9-4F61-8726-655D-B18C8DABE2BF}"/>
              </a:ext>
            </a:extLst>
          </p:cNvPr>
          <p:cNvGraphicFramePr>
            <a:graphicFrameLocks noGrp="1"/>
          </p:cNvGraphicFramePr>
          <p:nvPr>
            <p:extLst>
              <p:ext uri="{D42A27DB-BD31-4B8C-83A1-F6EECF244321}">
                <p14:modId xmlns:p14="http://schemas.microsoft.com/office/powerpoint/2010/main" val="498782195"/>
              </p:ext>
            </p:extLst>
          </p:nvPr>
        </p:nvGraphicFramePr>
        <p:xfrm>
          <a:off x="244415" y="2113472"/>
          <a:ext cx="11768952" cy="3875951"/>
        </p:xfrm>
        <a:graphic>
          <a:graphicData uri="http://schemas.openxmlformats.org/drawingml/2006/table">
            <a:tbl>
              <a:tblPr firstRow="1" bandRow="1">
                <a:tableStyleId>{5C22544A-7EE6-4342-B048-85BDC9FD1C3A}</a:tableStyleId>
              </a:tblPr>
              <a:tblGrid>
                <a:gridCol w="1796111">
                  <a:extLst>
                    <a:ext uri="{9D8B030D-6E8A-4147-A177-3AD203B41FA5}">
                      <a16:colId xmlns:a16="http://schemas.microsoft.com/office/drawing/2014/main" val="2239332381"/>
                    </a:ext>
                  </a:extLst>
                </a:gridCol>
                <a:gridCol w="3680297">
                  <a:extLst>
                    <a:ext uri="{9D8B030D-6E8A-4147-A177-3AD203B41FA5}">
                      <a16:colId xmlns:a16="http://schemas.microsoft.com/office/drawing/2014/main" val="1500917529"/>
                    </a:ext>
                  </a:extLst>
                </a:gridCol>
                <a:gridCol w="6292544">
                  <a:extLst>
                    <a:ext uri="{9D8B030D-6E8A-4147-A177-3AD203B41FA5}">
                      <a16:colId xmlns:a16="http://schemas.microsoft.com/office/drawing/2014/main" val="1839131826"/>
                    </a:ext>
                  </a:extLst>
                </a:gridCol>
              </a:tblGrid>
              <a:tr h="380161">
                <a:tc>
                  <a:txBody>
                    <a:bodyPr/>
                    <a:lstStyle/>
                    <a:p>
                      <a:r>
                        <a:rPr lang="en-US"/>
                        <a:t>Level of Study</a:t>
                      </a:r>
                    </a:p>
                  </a:txBody>
                  <a:tcPr/>
                </a:tc>
                <a:tc>
                  <a:txBody>
                    <a:bodyPr/>
                    <a:lstStyle/>
                    <a:p>
                      <a:r>
                        <a:rPr lang="en-US"/>
                        <a:t>Theme</a:t>
                      </a:r>
                    </a:p>
                  </a:txBody>
                  <a:tcPr/>
                </a:tc>
                <a:tc>
                  <a:txBody>
                    <a:bodyPr/>
                    <a:lstStyle/>
                    <a:p>
                      <a:r>
                        <a:rPr lang="en-US"/>
                        <a:t>Aim</a:t>
                      </a:r>
                    </a:p>
                  </a:txBody>
                  <a:tcPr/>
                </a:tc>
                <a:extLst>
                  <a:ext uri="{0D108BD9-81ED-4DB2-BD59-A6C34878D82A}">
                    <a16:rowId xmlns:a16="http://schemas.microsoft.com/office/drawing/2014/main" val="1658356452"/>
                  </a:ext>
                </a:extLst>
              </a:tr>
              <a:tr h="380161">
                <a:tc>
                  <a:txBody>
                    <a:bodyPr/>
                    <a:lstStyle/>
                    <a:p>
                      <a:r>
                        <a:rPr lang="en-US"/>
                        <a:t>Level 3</a:t>
                      </a:r>
                    </a:p>
                  </a:txBody>
                  <a:tcPr/>
                </a:tc>
                <a:tc>
                  <a:txBody>
                    <a:bodyPr/>
                    <a:lstStyle/>
                    <a:p>
                      <a:r>
                        <a:rPr lang="en-US"/>
                        <a:t>Building Confidence PLUS</a:t>
                      </a:r>
                    </a:p>
                  </a:txBody>
                  <a:tcPr/>
                </a:tc>
                <a:tc>
                  <a:txBody>
                    <a:bodyPr/>
                    <a:lstStyle/>
                    <a:p>
                      <a:r>
                        <a:rPr lang="en-US"/>
                        <a:t>Build a foundation of confidence to hit the ground running in Level 4</a:t>
                      </a:r>
                    </a:p>
                  </a:txBody>
                  <a:tcPr/>
                </a:tc>
                <a:extLst>
                  <a:ext uri="{0D108BD9-81ED-4DB2-BD59-A6C34878D82A}">
                    <a16:rowId xmlns:a16="http://schemas.microsoft.com/office/drawing/2014/main" val="2235863949"/>
                  </a:ext>
                </a:extLst>
              </a:tr>
              <a:tr h="380161">
                <a:tc>
                  <a:txBody>
                    <a:bodyPr/>
                    <a:lstStyle/>
                    <a:p>
                      <a:r>
                        <a:rPr lang="en-US"/>
                        <a:t>Level 4</a:t>
                      </a:r>
                    </a:p>
                  </a:txBody>
                  <a:tcPr/>
                </a:tc>
                <a:tc>
                  <a:txBody>
                    <a:bodyPr/>
                    <a:lstStyle/>
                    <a:p>
                      <a:r>
                        <a:rPr lang="en-US"/>
                        <a:t>Building Confidence</a:t>
                      </a:r>
                    </a:p>
                  </a:txBody>
                  <a:tcPr/>
                </a:tc>
                <a:tc>
                  <a:txBody>
                    <a:bodyPr/>
                    <a:lstStyle/>
                    <a:p>
                      <a:r>
                        <a:rPr lang="en-US"/>
                        <a:t>Levelling up to build student/learner confidence ready for success at University</a:t>
                      </a:r>
                    </a:p>
                  </a:txBody>
                  <a:tcPr/>
                </a:tc>
                <a:extLst>
                  <a:ext uri="{0D108BD9-81ED-4DB2-BD59-A6C34878D82A}">
                    <a16:rowId xmlns:a16="http://schemas.microsoft.com/office/drawing/2014/main" val="3831378681"/>
                  </a:ext>
                </a:extLst>
              </a:tr>
              <a:tr h="380161">
                <a:tc>
                  <a:txBody>
                    <a:bodyPr/>
                    <a:lstStyle/>
                    <a:p>
                      <a:pPr lvl="0">
                        <a:buNone/>
                      </a:pPr>
                      <a:r>
                        <a:rPr lang="en-US"/>
                        <a:t>Level 5</a:t>
                      </a:r>
                    </a:p>
                  </a:txBody>
                  <a:tcPr/>
                </a:tc>
                <a:tc>
                  <a:txBody>
                    <a:bodyPr/>
                    <a:lstStyle/>
                    <a:p>
                      <a:pPr lvl="0">
                        <a:buNone/>
                      </a:pPr>
                      <a:r>
                        <a:rPr lang="en-US"/>
                        <a:t>Making Connections</a:t>
                      </a:r>
                    </a:p>
                  </a:txBody>
                  <a:tcPr/>
                </a:tc>
                <a:tc>
                  <a:txBody>
                    <a:bodyPr/>
                    <a:lstStyle/>
                    <a:p>
                      <a:pPr lvl="0">
                        <a:buNone/>
                      </a:pPr>
                      <a:r>
                        <a:rPr lang="en-US"/>
                        <a:t>Deploy Group Inter-Level Peer-Led Coaching as a mechanism to raise Level 5 student/learner aspirations to successfully transition to Level 6 (Level 6, Level 7 and PGRSs coach Level 5 students)</a:t>
                      </a:r>
                    </a:p>
                  </a:txBody>
                  <a:tcPr/>
                </a:tc>
                <a:extLst>
                  <a:ext uri="{0D108BD9-81ED-4DB2-BD59-A6C34878D82A}">
                    <a16:rowId xmlns:a16="http://schemas.microsoft.com/office/drawing/2014/main" val="883891548"/>
                  </a:ext>
                </a:extLst>
              </a:tr>
              <a:tr h="380161">
                <a:tc>
                  <a:txBody>
                    <a:bodyPr/>
                    <a:lstStyle/>
                    <a:p>
                      <a:pPr lvl="0">
                        <a:buNone/>
                      </a:pPr>
                      <a:r>
                        <a:rPr lang="en-US"/>
                        <a:t>Level 6</a:t>
                      </a:r>
                    </a:p>
                  </a:txBody>
                  <a:tcPr/>
                </a:tc>
                <a:tc>
                  <a:txBody>
                    <a:bodyPr/>
                    <a:lstStyle/>
                    <a:p>
                      <a:pPr lvl="0">
                        <a:buNone/>
                      </a:pPr>
                      <a:r>
                        <a:rPr lang="en-US"/>
                        <a:t>Building professional Networks</a:t>
                      </a:r>
                    </a:p>
                  </a:txBody>
                  <a:tcPr/>
                </a:tc>
                <a:tc>
                  <a:txBody>
                    <a:bodyPr/>
                    <a:lstStyle/>
                    <a:p>
                      <a:pPr lvl="0">
                        <a:buNone/>
                      </a:pPr>
                      <a:r>
                        <a:rPr lang="en-US"/>
                        <a:t>Support students/learners to build and expand their professional networks preparing them for employment/the future</a:t>
                      </a:r>
                    </a:p>
                  </a:txBody>
                  <a:tcPr/>
                </a:tc>
                <a:extLst>
                  <a:ext uri="{0D108BD9-81ED-4DB2-BD59-A6C34878D82A}">
                    <a16:rowId xmlns:a16="http://schemas.microsoft.com/office/drawing/2014/main" val="3765613055"/>
                  </a:ext>
                </a:extLst>
              </a:tr>
              <a:tr h="661150">
                <a:tc>
                  <a:txBody>
                    <a:bodyPr/>
                    <a:lstStyle/>
                    <a:p>
                      <a:pPr lvl="0">
                        <a:buNone/>
                      </a:pPr>
                      <a:r>
                        <a:rPr lang="en-US"/>
                        <a:t>Level 7</a:t>
                      </a:r>
                    </a:p>
                  </a:txBody>
                  <a:tcPr/>
                </a:tc>
                <a:tc>
                  <a:txBody>
                    <a:bodyPr/>
                    <a:lstStyle/>
                    <a:p>
                      <a:pPr lvl="0">
                        <a:buNone/>
                      </a:pPr>
                      <a:r>
                        <a:rPr lang="en-US"/>
                        <a:t>Building Professional Networks PLUS</a:t>
                      </a:r>
                    </a:p>
                  </a:txBody>
                  <a:tcPr/>
                </a:tc>
                <a:tc>
                  <a:txBody>
                    <a:bodyPr/>
                    <a:lstStyle/>
                    <a:p>
                      <a:pPr lvl="0">
                        <a:buNone/>
                      </a:pPr>
                      <a:r>
                        <a:rPr lang="en-US"/>
                        <a:t>Extending students' professional networks further</a:t>
                      </a:r>
                    </a:p>
                  </a:txBody>
                  <a:tcPr/>
                </a:tc>
                <a:extLst>
                  <a:ext uri="{0D108BD9-81ED-4DB2-BD59-A6C34878D82A}">
                    <a16:rowId xmlns:a16="http://schemas.microsoft.com/office/drawing/2014/main" val="905189154"/>
                  </a:ext>
                </a:extLst>
              </a:tr>
            </a:tbl>
          </a:graphicData>
        </a:graphic>
      </p:graphicFrame>
    </p:spTree>
    <p:extLst>
      <p:ext uri="{BB962C8B-B14F-4D97-AF65-F5344CB8AC3E}">
        <p14:creationId xmlns:p14="http://schemas.microsoft.com/office/powerpoint/2010/main" val="3930027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22111-B52B-6E53-09E6-5593EECC6B94}"/>
              </a:ext>
            </a:extLst>
          </p:cNvPr>
          <p:cNvSpPr>
            <a:spLocks noGrp="1"/>
          </p:cNvSpPr>
          <p:nvPr>
            <p:ph type="ctrTitle"/>
          </p:nvPr>
        </p:nvSpPr>
        <p:spPr/>
        <p:txBody>
          <a:bodyPr/>
          <a:lstStyle/>
          <a:p>
            <a:r>
              <a:rPr lang="en-US">
                <a:cs typeface="Calibri"/>
              </a:rPr>
              <a:t>How we teach at Solent</a:t>
            </a:r>
            <a:endParaRPr lang="en-US"/>
          </a:p>
        </p:txBody>
      </p:sp>
      <p:sp>
        <p:nvSpPr>
          <p:cNvPr id="3" name="Subtitle 2">
            <a:extLst>
              <a:ext uri="{FF2B5EF4-FFF2-40B4-BE49-F238E27FC236}">
                <a16:creationId xmlns:a16="http://schemas.microsoft.com/office/drawing/2014/main" id="{32CD344B-1F1E-975D-E219-409143CEF5F3}"/>
              </a:ext>
            </a:extLst>
          </p:cNvPr>
          <p:cNvSpPr>
            <a:spLocks noGrp="1"/>
          </p:cNvSpPr>
          <p:nvPr>
            <p:ph type="subTitle" idx="1"/>
          </p:nvPr>
        </p:nvSpPr>
        <p:spPr/>
        <p:txBody>
          <a:bodyPr/>
          <a:lstStyle/>
          <a:p>
            <a:endParaRPr lang="en-US"/>
          </a:p>
        </p:txBody>
      </p:sp>
      <p:sp>
        <p:nvSpPr>
          <p:cNvPr id="4" name="Text Placeholder 3">
            <a:extLst>
              <a:ext uri="{FF2B5EF4-FFF2-40B4-BE49-F238E27FC236}">
                <a16:creationId xmlns:a16="http://schemas.microsoft.com/office/drawing/2014/main" id="{E8E4509A-FD98-4A18-CD87-8431CAFFA98B}"/>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36099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67BBDC2-71EC-4F74-6284-A4D66AB8B980}"/>
              </a:ext>
            </a:extLst>
          </p:cNvPr>
          <p:cNvSpPr>
            <a:spLocks noGrp="1"/>
          </p:cNvSpPr>
          <p:nvPr>
            <p:ph idx="1"/>
          </p:nvPr>
        </p:nvSpPr>
        <p:spPr/>
        <p:txBody>
          <a:bodyPr vert="horz" lIns="0" tIns="0" rIns="0" bIns="0" rtlCol="0" anchor="t">
            <a:normAutofit lnSpcReduction="10000"/>
          </a:bodyPr>
          <a:lstStyle/>
          <a:p>
            <a:pPr marL="285750" indent="-285750">
              <a:buFont typeface="Arial"/>
              <a:buChar char="•"/>
            </a:pPr>
            <a:endParaRPr lang="en-US" sz="2400">
              <a:latin typeface="Calibri"/>
              <a:cs typeface="Calibri"/>
            </a:endParaRPr>
          </a:p>
          <a:p>
            <a:pPr marL="285750" indent="-285750">
              <a:buFont typeface="Arial"/>
              <a:buChar char="•"/>
            </a:pPr>
            <a:r>
              <a:rPr lang="en-US" sz="2400">
                <a:latin typeface="Calibri"/>
                <a:cs typeface="Calibri"/>
              </a:rPr>
              <a:t>Visit to a local industry partner/employer</a:t>
            </a:r>
          </a:p>
          <a:p>
            <a:pPr marL="285750" indent="-285750">
              <a:buFont typeface="Arial"/>
              <a:buChar char="•"/>
            </a:pPr>
            <a:r>
              <a:rPr lang="en-US" sz="2400">
                <a:latin typeface="Calibri"/>
                <a:cs typeface="Calibri"/>
              </a:rPr>
              <a:t>External speaker – guest keynote (could be online to </a:t>
            </a:r>
            <a:r>
              <a:rPr lang="en-US" sz="2400" err="1">
                <a:latin typeface="Calibri"/>
                <a:cs typeface="Calibri"/>
              </a:rPr>
              <a:t>minimise</a:t>
            </a:r>
            <a:r>
              <a:rPr lang="en-US" sz="2400">
                <a:latin typeface="Calibri"/>
                <a:cs typeface="Calibri"/>
              </a:rPr>
              <a:t> costs)</a:t>
            </a:r>
          </a:p>
          <a:p>
            <a:pPr marL="285750" indent="-285750">
              <a:buFont typeface="Arial"/>
              <a:buChar char="•"/>
            </a:pPr>
            <a:r>
              <a:rPr lang="en-US" sz="2400">
                <a:latin typeface="Calibri"/>
                <a:cs typeface="Calibri"/>
              </a:rPr>
              <a:t>Course alumni panel</a:t>
            </a:r>
          </a:p>
          <a:p>
            <a:pPr marL="285750" indent="-285750">
              <a:buFont typeface="Arial"/>
              <a:buChar char="•"/>
            </a:pPr>
            <a:r>
              <a:rPr lang="en-US" sz="2400">
                <a:latin typeface="Calibri"/>
                <a:cs typeface="Calibri"/>
              </a:rPr>
              <a:t>Lab time where students are using facilities and staff may be around but not "teaching"</a:t>
            </a:r>
          </a:p>
          <a:p>
            <a:pPr marL="285750" indent="-285750">
              <a:buFont typeface="Arial"/>
              <a:buChar char="•"/>
            </a:pPr>
            <a:r>
              <a:rPr lang="en-US" sz="2400">
                <a:latin typeface="Calibri"/>
                <a:cs typeface="Calibri"/>
              </a:rPr>
              <a:t>Rehearsals</a:t>
            </a:r>
          </a:p>
          <a:p>
            <a:pPr marL="285750" indent="-285750">
              <a:buFont typeface="Arial"/>
              <a:buChar char="•"/>
            </a:pPr>
            <a:r>
              <a:rPr lang="en-US" sz="2400">
                <a:latin typeface="Calibri"/>
                <a:cs typeface="Calibri"/>
              </a:rPr>
              <a:t>Screening</a:t>
            </a:r>
          </a:p>
          <a:p>
            <a:pPr marL="285750" indent="-285750">
              <a:buFont typeface="Arial"/>
              <a:buChar char="•"/>
            </a:pPr>
            <a:r>
              <a:rPr lang="en-US" sz="2400">
                <a:latin typeface="Calibri"/>
                <a:cs typeface="Calibri"/>
              </a:rPr>
              <a:t>IT Workshop</a:t>
            </a:r>
          </a:p>
          <a:p>
            <a:pPr marL="285750" indent="-285750">
              <a:buFont typeface="Arial"/>
              <a:buChar char="•"/>
            </a:pPr>
            <a:r>
              <a:rPr lang="en-US" sz="2400">
                <a:latin typeface="Calibri"/>
                <a:cs typeface="Calibri"/>
              </a:rPr>
              <a:t>Equipment Induction</a:t>
            </a:r>
          </a:p>
          <a:p>
            <a:pPr marL="285750" indent="-285750">
              <a:buFont typeface="Arial"/>
              <a:buChar char="•"/>
            </a:pPr>
            <a:r>
              <a:rPr lang="en-US" sz="2400">
                <a:latin typeface="Calibri"/>
                <a:cs typeface="Calibri"/>
              </a:rPr>
              <a:t>Tutorial</a:t>
            </a:r>
          </a:p>
        </p:txBody>
      </p:sp>
      <p:sp>
        <p:nvSpPr>
          <p:cNvPr id="3" name="Text Placeholder 2">
            <a:extLst>
              <a:ext uri="{FF2B5EF4-FFF2-40B4-BE49-F238E27FC236}">
                <a16:creationId xmlns:a16="http://schemas.microsoft.com/office/drawing/2014/main" id="{3F9470E0-2BD3-9271-1671-9F982F34EF8C}"/>
              </a:ext>
            </a:extLst>
          </p:cNvPr>
          <p:cNvSpPr>
            <a:spLocks noGrp="1"/>
          </p:cNvSpPr>
          <p:nvPr>
            <p:ph type="body" sz="quarter" idx="14"/>
          </p:nvPr>
        </p:nvSpPr>
        <p:spPr/>
        <p:txBody>
          <a:bodyPr/>
          <a:lstStyle/>
          <a:p>
            <a:r>
              <a:rPr lang="en-US"/>
              <a:t>A unique and distinctive values proposition</a:t>
            </a:r>
          </a:p>
        </p:txBody>
      </p:sp>
      <p:sp>
        <p:nvSpPr>
          <p:cNvPr id="4" name="Title 3">
            <a:extLst>
              <a:ext uri="{FF2B5EF4-FFF2-40B4-BE49-F238E27FC236}">
                <a16:creationId xmlns:a16="http://schemas.microsoft.com/office/drawing/2014/main" id="{2F066180-798A-A12A-2D4B-02D1CC014B09}"/>
              </a:ext>
            </a:extLst>
          </p:cNvPr>
          <p:cNvSpPr>
            <a:spLocks noGrp="1"/>
          </p:cNvSpPr>
          <p:nvPr>
            <p:ph type="title"/>
          </p:nvPr>
        </p:nvSpPr>
        <p:spPr/>
        <p:txBody>
          <a:bodyPr/>
          <a:lstStyle/>
          <a:p>
            <a:r>
              <a:rPr lang="en-US">
                <a:latin typeface="Calibri"/>
                <a:cs typeface="Calibri"/>
              </a:rPr>
              <a:t>Examples of Course-Led Guided Learning</a:t>
            </a:r>
            <a:endParaRPr lang="en-US"/>
          </a:p>
        </p:txBody>
      </p:sp>
      <p:sp>
        <p:nvSpPr>
          <p:cNvPr id="5" name="Slide Number Placeholder 4">
            <a:extLst>
              <a:ext uri="{FF2B5EF4-FFF2-40B4-BE49-F238E27FC236}">
                <a16:creationId xmlns:a16="http://schemas.microsoft.com/office/drawing/2014/main" id="{4806072A-1E4C-6719-07B8-F7903717F3E5}"/>
              </a:ext>
            </a:extLst>
          </p:cNvPr>
          <p:cNvSpPr>
            <a:spLocks noGrp="1"/>
          </p:cNvSpPr>
          <p:nvPr>
            <p:ph type="sldNum" sz="quarter" idx="12"/>
          </p:nvPr>
        </p:nvSpPr>
        <p:spPr/>
        <p:txBody>
          <a:bodyPr/>
          <a:lstStyle/>
          <a:p>
            <a:fld id="{4740549F-F38D-43A2-B780-492AA5F1A2EE}" type="slidenum">
              <a:rPr lang="en-GB" smtClean="0"/>
              <a:t>20</a:t>
            </a:fld>
            <a:endParaRPr lang="en-GB"/>
          </a:p>
        </p:txBody>
      </p:sp>
    </p:spTree>
    <p:extLst>
      <p:ext uri="{BB962C8B-B14F-4D97-AF65-F5344CB8AC3E}">
        <p14:creationId xmlns:p14="http://schemas.microsoft.com/office/powerpoint/2010/main" val="34869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6482-891E-0740-AD3B-FA5649BB5804}"/>
              </a:ext>
            </a:extLst>
          </p:cNvPr>
          <p:cNvSpPr>
            <a:spLocks noGrp="1"/>
          </p:cNvSpPr>
          <p:nvPr>
            <p:ph type="ctrTitle"/>
          </p:nvPr>
        </p:nvSpPr>
        <p:spPr/>
        <p:txBody>
          <a:bodyPr/>
          <a:lstStyle/>
          <a:p>
            <a:r>
              <a:rPr lang="en-US" err="1">
                <a:cs typeface="Calibri"/>
              </a:rPr>
              <a:t>Operationalising</a:t>
            </a:r>
            <a:r>
              <a:rPr lang="en-US">
                <a:cs typeface="Calibri"/>
              </a:rPr>
              <a:t> the LDF </a:t>
            </a:r>
            <a:endParaRPr lang="en-US"/>
          </a:p>
        </p:txBody>
      </p:sp>
      <p:sp>
        <p:nvSpPr>
          <p:cNvPr id="3" name="Subtitle 2">
            <a:extLst>
              <a:ext uri="{FF2B5EF4-FFF2-40B4-BE49-F238E27FC236}">
                <a16:creationId xmlns:a16="http://schemas.microsoft.com/office/drawing/2014/main" id="{4761E2BA-D9CF-16BB-21D0-18E47CA6035F}"/>
              </a:ext>
            </a:extLst>
          </p:cNvPr>
          <p:cNvSpPr>
            <a:spLocks noGrp="1"/>
          </p:cNvSpPr>
          <p:nvPr>
            <p:ph type="subTitle" idx="1"/>
          </p:nvPr>
        </p:nvSpPr>
        <p:spPr/>
        <p:txBody>
          <a:bodyPr vert="horz" lIns="0" tIns="0" rIns="0" bIns="0" rtlCol="0" anchor="t">
            <a:noAutofit/>
          </a:bodyPr>
          <a:lstStyle/>
          <a:p>
            <a:r>
              <a:rPr lang="en-US">
                <a:cs typeface="Calibri"/>
              </a:rPr>
              <a:t>Theory to practice!</a:t>
            </a:r>
            <a:endParaRPr lang="en-US"/>
          </a:p>
        </p:txBody>
      </p:sp>
      <p:sp>
        <p:nvSpPr>
          <p:cNvPr id="4" name="Text Placeholder 3">
            <a:extLst>
              <a:ext uri="{FF2B5EF4-FFF2-40B4-BE49-F238E27FC236}">
                <a16:creationId xmlns:a16="http://schemas.microsoft.com/office/drawing/2014/main" id="{411E471F-4E7A-BC8C-1FCB-6976620875A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459746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18603-2284-7448-5714-E09BF9480E2F}"/>
              </a:ext>
            </a:extLst>
          </p:cNvPr>
          <p:cNvSpPr>
            <a:spLocks noGrp="1"/>
          </p:cNvSpPr>
          <p:nvPr>
            <p:ph type="title"/>
          </p:nvPr>
        </p:nvSpPr>
        <p:spPr/>
        <p:txBody>
          <a:bodyPr/>
          <a:lstStyle/>
          <a:p>
            <a:r>
              <a:rPr lang="en-GB"/>
              <a:t>1-2-3+ implementation</a:t>
            </a:r>
          </a:p>
        </p:txBody>
      </p:sp>
      <p:sp>
        <p:nvSpPr>
          <p:cNvPr id="3" name="Footer Placeholder 2">
            <a:extLst>
              <a:ext uri="{FF2B5EF4-FFF2-40B4-BE49-F238E27FC236}">
                <a16:creationId xmlns:a16="http://schemas.microsoft.com/office/drawing/2014/main" id="{DB0BC7ED-4A58-0F38-50C8-67EFE5D815A5}"/>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2C447869-4F7F-F2CA-FBB9-31D0D26FA589}"/>
              </a:ext>
            </a:extLst>
          </p:cNvPr>
          <p:cNvSpPr>
            <a:spLocks noGrp="1"/>
          </p:cNvSpPr>
          <p:nvPr>
            <p:ph type="sldNum" sz="quarter" idx="12"/>
          </p:nvPr>
        </p:nvSpPr>
        <p:spPr/>
        <p:txBody>
          <a:bodyPr/>
          <a:lstStyle/>
          <a:p>
            <a:fld id="{4740549F-F38D-43A2-B780-492AA5F1A2EE}" type="slidenum">
              <a:rPr lang="en-GB" smtClean="0"/>
              <a:t>22</a:t>
            </a:fld>
            <a:endParaRPr lang="en-GB"/>
          </a:p>
        </p:txBody>
      </p:sp>
      <p:sp>
        <p:nvSpPr>
          <p:cNvPr id="5" name="Content Placeholder 4">
            <a:extLst>
              <a:ext uri="{FF2B5EF4-FFF2-40B4-BE49-F238E27FC236}">
                <a16:creationId xmlns:a16="http://schemas.microsoft.com/office/drawing/2014/main" id="{5AA35D60-FCA0-9039-0C85-C541300638F9}"/>
              </a:ext>
            </a:extLst>
          </p:cNvPr>
          <p:cNvSpPr>
            <a:spLocks noGrp="1"/>
          </p:cNvSpPr>
          <p:nvPr>
            <p:ph idx="14"/>
          </p:nvPr>
        </p:nvSpPr>
        <p:spPr>
          <a:xfrm>
            <a:off x="606552" y="1921844"/>
            <a:ext cx="4841152" cy="3499242"/>
          </a:xfrm>
        </p:spPr>
        <p:txBody>
          <a:bodyPr vert="horz" lIns="0" tIns="0" rIns="0" bIns="0" rtlCol="0" anchor="t">
            <a:noAutofit/>
          </a:bodyPr>
          <a:lstStyle/>
          <a:p>
            <a:r>
              <a:rPr lang="en-GB" sz="2800"/>
              <a:t>Per week, per module:</a:t>
            </a:r>
          </a:p>
          <a:p>
            <a:endParaRPr lang="en-GB" sz="2800"/>
          </a:p>
          <a:p>
            <a:r>
              <a:rPr lang="en-GB" sz="2800" b="1"/>
              <a:t>1 hour </a:t>
            </a:r>
            <a:r>
              <a:rPr lang="en-GB" sz="2800"/>
              <a:t>of Directed Learning (pre OR post CL events)</a:t>
            </a:r>
          </a:p>
          <a:p>
            <a:r>
              <a:rPr lang="en-GB" sz="2800" b="1"/>
              <a:t>2 hours </a:t>
            </a:r>
            <a:r>
              <a:rPr lang="en-GB" sz="2800"/>
              <a:t>of Collaborative Learning</a:t>
            </a:r>
            <a:endParaRPr lang="en-GB" sz="2800">
              <a:cs typeface="Calibri"/>
            </a:endParaRPr>
          </a:p>
          <a:p>
            <a:r>
              <a:rPr lang="en-GB" sz="2800" b="1" u="sng"/>
              <a:t>At least</a:t>
            </a:r>
            <a:r>
              <a:rPr lang="en-GB" sz="2800"/>
              <a:t> </a:t>
            </a:r>
            <a:r>
              <a:rPr lang="en-GB" sz="2800" b="1"/>
              <a:t>3 hours </a:t>
            </a:r>
            <a:r>
              <a:rPr lang="en-GB" sz="2800"/>
              <a:t>of Guided learning</a:t>
            </a:r>
            <a:endParaRPr lang="en-GB" sz="2800">
              <a:cs typeface="Calibri"/>
            </a:endParaRPr>
          </a:p>
        </p:txBody>
      </p:sp>
      <p:pic>
        <p:nvPicPr>
          <p:cNvPr id="9" name="Picture 8">
            <a:extLst>
              <a:ext uri="{FF2B5EF4-FFF2-40B4-BE49-F238E27FC236}">
                <a16:creationId xmlns:a16="http://schemas.microsoft.com/office/drawing/2014/main" id="{A19DB740-BAD0-088C-9441-6FB2833B60C3}"/>
              </a:ext>
            </a:extLst>
          </p:cNvPr>
          <p:cNvPicPr>
            <a:picLocks noChangeAspect="1"/>
          </p:cNvPicPr>
          <p:nvPr/>
        </p:nvPicPr>
        <p:blipFill rotWithShape="1">
          <a:blip r:embed="rId2"/>
          <a:srcRect l="51874" t="9365" r="18928" b="4273"/>
          <a:stretch/>
        </p:blipFill>
        <p:spPr>
          <a:xfrm>
            <a:off x="6172200" y="817594"/>
            <a:ext cx="5533820" cy="4603492"/>
          </a:xfrm>
          <a:prstGeom prst="rect">
            <a:avLst/>
          </a:prstGeom>
        </p:spPr>
      </p:pic>
    </p:spTree>
    <p:extLst>
      <p:ext uri="{BB962C8B-B14F-4D97-AF65-F5344CB8AC3E}">
        <p14:creationId xmlns:p14="http://schemas.microsoft.com/office/powerpoint/2010/main" val="629505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1C63-B0AC-0487-6D9D-98A85514D12D}"/>
              </a:ext>
            </a:extLst>
          </p:cNvPr>
          <p:cNvSpPr>
            <a:spLocks noGrp="1"/>
          </p:cNvSpPr>
          <p:nvPr>
            <p:ph type="title"/>
          </p:nvPr>
        </p:nvSpPr>
        <p:spPr>
          <a:xfrm>
            <a:off x="606552" y="569015"/>
            <a:ext cx="5310061" cy="1064064"/>
          </a:xfrm>
        </p:spPr>
        <p:txBody>
          <a:bodyPr/>
          <a:lstStyle/>
          <a:p>
            <a:r>
              <a:rPr lang="en-US">
                <a:latin typeface="Calibri"/>
                <a:cs typeface="Calibri"/>
              </a:rPr>
              <a:t>1, 2, 3+</a:t>
            </a:r>
            <a:endParaRPr lang="en-US"/>
          </a:p>
        </p:txBody>
      </p:sp>
      <p:sp>
        <p:nvSpPr>
          <p:cNvPr id="5" name="Content Placeholder 4">
            <a:extLst>
              <a:ext uri="{FF2B5EF4-FFF2-40B4-BE49-F238E27FC236}">
                <a16:creationId xmlns:a16="http://schemas.microsoft.com/office/drawing/2014/main" id="{75BFA969-82C0-015B-B76A-18B84B11CD35}"/>
              </a:ext>
            </a:extLst>
          </p:cNvPr>
          <p:cNvSpPr>
            <a:spLocks noGrp="1"/>
          </p:cNvSpPr>
          <p:nvPr>
            <p:ph idx="1"/>
          </p:nvPr>
        </p:nvSpPr>
        <p:spPr/>
        <p:txBody>
          <a:bodyPr vert="horz" lIns="0" tIns="0" rIns="0" bIns="0" rtlCol="0" anchor="t">
            <a:normAutofit/>
          </a:bodyPr>
          <a:lstStyle/>
          <a:p>
            <a:endParaRPr lang="en-US">
              <a:cs typeface="Calibri"/>
            </a:endParaRPr>
          </a:p>
          <a:p>
            <a:endParaRPr lang="en-US">
              <a:cs typeface="Calibri"/>
            </a:endParaRPr>
          </a:p>
        </p:txBody>
      </p:sp>
      <p:sp>
        <p:nvSpPr>
          <p:cNvPr id="3" name="Footer Placeholder 2">
            <a:extLst>
              <a:ext uri="{FF2B5EF4-FFF2-40B4-BE49-F238E27FC236}">
                <a16:creationId xmlns:a16="http://schemas.microsoft.com/office/drawing/2014/main" id="{E89E2031-E537-9E73-5121-2EFAF41752BD}"/>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B06BADA0-5BC9-4E1E-20E1-FE88407C3D07}"/>
              </a:ext>
            </a:extLst>
          </p:cNvPr>
          <p:cNvSpPr>
            <a:spLocks noGrp="1"/>
          </p:cNvSpPr>
          <p:nvPr>
            <p:ph type="sldNum" sz="quarter" idx="12"/>
          </p:nvPr>
        </p:nvSpPr>
        <p:spPr/>
        <p:txBody>
          <a:bodyPr/>
          <a:lstStyle/>
          <a:p>
            <a:fld id="{4740549F-F38D-43A2-B780-492AA5F1A2EE}" type="slidenum">
              <a:rPr lang="en-GB" smtClean="0"/>
              <a:t>23</a:t>
            </a:fld>
            <a:endParaRPr lang="en-GB"/>
          </a:p>
        </p:txBody>
      </p:sp>
      <p:graphicFrame>
        <p:nvGraphicFramePr>
          <p:cNvPr id="6" name="Table 10">
            <a:extLst>
              <a:ext uri="{FF2B5EF4-FFF2-40B4-BE49-F238E27FC236}">
                <a16:creationId xmlns:a16="http://schemas.microsoft.com/office/drawing/2014/main" id="{270606A8-4F13-7F29-D5AF-E27B5BF34A74}"/>
              </a:ext>
            </a:extLst>
          </p:cNvPr>
          <p:cNvGraphicFramePr>
            <a:graphicFrameLocks noGrp="1"/>
          </p:cNvGraphicFramePr>
          <p:nvPr>
            <p:ph idx="14"/>
            <p:extLst>
              <p:ext uri="{D42A27DB-BD31-4B8C-83A1-F6EECF244321}">
                <p14:modId xmlns:p14="http://schemas.microsoft.com/office/powerpoint/2010/main" val="3076923689"/>
              </p:ext>
            </p:extLst>
          </p:nvPr>
        </p:nvGraphicFramePr>
        <p:xfrm>
          <a:off x="232464" y="1679993"/>
          <a:ext cx="5362227" cy="3952239"/>
        </p:xfrm>
        <a:graphic>
          <a:graphicData uri="http://schemas.openxmlformats.org/drawingml/2006/table">
            <a:tbl>
              <a:tblPr firstRow="1" bandRow="1">
                <a:tableStyleId>{5C22544A-7EE6-4342-B048-85BDC9FD1C3A}</a:tableStyleId>
              </a:tblPr>
              <a:tblGrid>
                <a:gridCol w="5362227">
                  <a:extLst>
                    <a:ext uri="{9D8B030D-6E8A-4147-A177-3AD203B41FA5}">
                      <a16:colId xmlns:a16="http://schemas.microsoft.com/office/drawing/2014/main" val="1732601216"/>
                    </a:ext>
                  </a:extLst>
                </a:gridCol>
              </a:tblGrid>
              <a:tr h="370840">
                <a:tc>
                  <a:txBody>
                    <a:bodyPr/>
                    <a:lstStyle/>
                    <a:p>
                      <a:r>
                        <a:rPr lang="en-US"/>
                        <a:t>Student Facing</a:t>
                      </a:r>
                    </a:p>
                  </a:txBody>
                  <a:tcPr/>
                </a:tc>
                <a:extLst>
                  <a:ext uri="{0D108BD9-81ED-4DB2-BD59-A6C34878D82A}">
                    <a16:rowId xmlns:a16="http://schemas.microsoft.com/office/drawing/2014/main" val="2308043766"/>
                  </a:ext>
                </a:extLst>
              </a:tr>
              <a:tr h="370840">
                <a:tc>
                  <a:txBody>
                    <a:bodyPr/>
                    <a:lstStyle/>
                    <a:p>
                      <a:r>
                        <a:rPr lang="en-US"/>
                        <a:t>In HE we talk about "Notional Hours" per credit</a:t>
                      </a:r>
                    </a:p>
                  </a:txBody>
                  <a:tcPr/>
                </a:tc>
                <a:extLst>
                  <a:ext uri="{0D108BD9-81ED-4DB2-BD59-A6C34878D82A}">
                    <a16:rowId xmlns:a16="http://schemas.microsoft.com/office/drawing/2014/main" val="2425232433"/>
                  </a:ext>
                </a:extLst>
              </a:tr>
              <a:tr h="370840">
                <a:tc>
                  <a:txBody>
                    <a:bodyPr/>
                    <a:lstStyle/>
                    <a:p>
                      <a:r>
                        <a:rPr lang="en-US"/>
                        <a:t>For example, 20 credit modules = 200 notional hours</a:t>
                      </a:r>
                    </a:p>
                  </a:txBody>
                  <a:tcPr/>
                </a:tc>
                <a:extLst>
                  <a:ext uri="{0D108BD9-81ED-4DB2-BD59-A6C34878D82A}">
                    <a16:rowId xmlns:a16="http://schemas.microsoft.com/office/drawing/2014/main" val="2268294226"/>
                  </a:ext>
                </a:extLst>
              </a:tr>
              <a:tr h="370839">
                <a:tc>
                  <a:txBody>
                    <a:bodyPr/>
                    <a:lstStyle/>
                    <a:p>
                      <a:pPr lvl="0">
                        <a:buNone/>
                      </a:pPr>
                      <a:r>
                        <a:rPr lang="en-US"/>
                        <a:t>A 360 credit degree = 3600 notional hours</a:t>
                      </a:r>
                    </a:p>
                  </a:txBody>
                  <a:tcPr/>
                </a:tc>
                <a:extLst>
                  <a:ext uri="{0D108BD9-81ED-4DB2-BD59-A6C34878D82A}">
                    <a16:rowId xmlns:a16="http://schemas.microsoft.com/office/drawing/2014/main" val="1593572024"/>
                  </a:ext>
                </a:extLst>
              </a:tr>
              <a:tr h="370839">
                <a:tc>
                  <a:txBody>
                    <a:bodyPr/>
                    <a:lstStyle/>
                    <a:p>
                      <a:pPr lvl="0">
                        <a:buNone/>
                      </a:pPr>
                      <a:r>
                        <a:rPr lang="en-US"/>
                        <a:t>Contact hours is the proportion of notional hours spent with staff (academic and non-academic)</a:t>
                      </a:r>
                    </a:p>
                  </a:txBody>
                  <a:tcPr/>
                </a:tc>
                <a:extLst>
                  <a:ext uri="{0D108BD9-81ED-4DB2-BD59-A6C34878D82A}">
                    <a16:rowId xmlns:a16="http://schemas.microsoft.com/office/drawing/2014/main" val="57025818"/>
                  </a:ext>
                </a:extLst>
              </a:tr>
              <a:tr h="370838">
                <a:tc>
                  <a:txBody>
                    <a:bodyPr/>
                    <a:lstStyle/>
                    <a:p>
                      <a:pPr lvl="0">
                        <a:buNone/>
                      </a:pPr>
                      <a:r>
                        <a:rPr lang="en-US"/>
                        <a:t>Non-contact hours is time students spend in independent study: reading, revising, preparing for assessments etc.</a:t>
                      </a:r>
                    </a:p>
                  </a:txBody>
                  <a:tcPr/>
                </a:tc>
                <a:extLst>
                  <a:ext uri="{0D108BD9-81ED-4DB2-BD59-A6C34878D82A}">
                    <a16:rowId xmlns:a16="http://schemas.microsoft.com/office/drawing/2014/main" val="1418402729"/>
                  </a:ext>
                </a:extLst>
              </a:tr>
              <a:tr h="370838">
                <a:tc>
                  <a:txBody>
                    <a:bodyPr/>
                    <a:lstStyle/>
                    <a:p>
                      <a:pPr lvl="0">
                        <a:buNone/>
                      </a:pPr>
                      <a:r>
                        <a:rPr lang="en-US"/>
                        <a:t>In this approach we are not reducing contact hours – we are increasing student/learner contact points with learning opportunities</a:t>
                      </a:r>
                    </a:p>
                  </a:txBody>
                  <a:tcPr/>
                </a:tc>
                <a:extLst>
                  <a:ext uri="{0D108BD9-81ED-4DB2-BD59-A6C34878D82A}">
                    <a16:rowId xmlns:a16="http://schemas.microsoft.com/office/drawing/2014/main" val="933545995"/>
                  </a:ext>
                </a:extLst>
              </a:tr>
            </a:tbl>
          </a:graphicData>
        </a:graphic>
      </p:graphicFrame>
      <p:graphicFrame>
        <p:nvGraphicFramePr>
          <p:cNvPr id="11" name="Table 11">
            <a:extLst>
              <a:ext uri="{FF2B5EF4-FFF2-40B4-BE49-F238E27FC236}">
                <a16:creationId xmlns:a16="http://schemas.microsoft.com/office/drawing/2014/main" id="{72CD3C60-3D6D-BE1A-30FA-2B4E7A50EC55}"/>
              </a:ext>
            </a:extLst>
          </p:cNvPr>
          <p:cNvGraphicFramePr>
            <a:graphicFrameLocks noGrp="1"/>
          </p:cNvGraphicFramePr>
          <p:nvPr>
            <p:ph idx="15"/>
            <p:extLst>
              <p:ext uri="{D42A27DB-BD31-4B8C-83A1-F6EECF244321}">
                <p14:modId xmlns:p14="http://schemas.microsoft.com/office/powerpoint/2010/main" val="36780368"/>
              </p:ext>
            </p:extLst>
          </p:nvPr>
        </p:nvGraphicFramePr>
        <p:xfrm>
          <a:off x="6225395" y="1710905"/>
          <a:ext cx="5285444" cy="4202128"/>
        </p:xfrm>
        <a:graphic>
          <a:graphicData uri="http://schemas.openxmlformats.org/drawingml/2006/table">
            <a:tbl>
              <a:tblPr firstRow="1" bandRow="1">
                <a:tableStyleId>{5C22544A-7EE6-4342-B048-85BDC9FD1C3A}</a:tableStyleId>
              </a:tblPr>
              <a:tblGrid>
                <a:gridCol w="5285444">
                  <a:extLst>
                    <a:ext uri="{9D8B030D-6E8A-4147-A177-3AD203B41FA5}">
                      <a16:colId xmlns:a16="http://schemas.microsoft.com/office/drawing/2014/main" val="2586375134"/>
                    </a:ext>
                  </a:extLst>
                </a:gridCol>
              </a:tblGrid>
              <a:tr h="496614">
                <a:tc>
                  <a:txBody>
                    <a:bodyPr/>
                    <a:lstStyle/>
                    <a:p>
                      <a:r>
                        <a:rPr lang="en-US"/>
                        <a:t>Staff Facing </a:t>
                      </a:r>
                    </a:p>
                  </a:txBody>
                  <a:tcPr/>
                </a:tc>
                <a:extLst>
                  <a:ext uri="{0D108BD9-81ED-4DB2-BD59-A6C34878D82A}">
                    <a16:rowId xmlns:a16="http://schemas.microsoft.com/office/drawing/2014/main" val="3894324447"/>
                  </a:ext>
                </a:extLst>
              </a:tr>
              <a:tr h="439314">
                <a:tc>
                  <a:txBody>
                    <a:bodyPr/>
                    <a:lstStyle/>
                    <a:p>
                      <a:r>
                        <a:rPr lang="en-US" err="1"/>
                        <a:t>Planera</a:t>
                      </a:r>
                      <a:r>
                        <a:rPr lang="en-US"/>
                        <a:t> = records Academic delivery hours</a:t>
                      </a:r>
                    </a:p>
                  </a:txBody>
                  <a:tcPr/>
                </a:tc>
                <a:extLst>
                  <a:ext uri="{0D108BD9-81ED-4DB2-BD59-A6C34878D82A}">
                    <a16:rowId xmlns:a16="http://schemas.microsoft.com/office/drawing/2014/main" val="1908408230"/>
                  </a:ext>
                </a:extLst>
              </a:tr>
              <a:tr h="1413443">
                <a:tc>
                  <a:txBody>
                    <a:bodyPr/>
                    <a:lstStyle/>
                    <a:p>
                      <a:pPr lvl="0">
                        <a:buNone/>
                      </a:pPr>
                      <a:r>
                        <a:rPr lang="en-US" sz="1800" b="0" i="0" u="none" strike="noStrike" noProof="0">
                          <a:latin typeface="Calibri"/>
                        </a:rPr>
                        <a:t>For space </a:t>
                      </a:r>
                      <a:r>
                        <a:rPr lang="en-US" sz="1800" b="0" i="0" u="none" strike="noStrike" noProof="0" err="1">
                          <a:latin typeface="Calibri"/>
                        </a:rPr>
                        <a:t>rationalisation</a:t>
                      </a:r>
                      <a:r>
                        <a:rPr lang="en-US" sz="1800" b="0" i="0" u="none" strike="noStrike" noProof="0">
                          <a:latin typeface="Calibri"/>
                        </a:rPr>
                        <a:t> and </a:t>
                      </a:r>
                      <a:r>
                        <a:rPr lang="en-US" sz="1800" b="0" i="0" u="none" strike="noStrike" noProof="0" err="1">
                          <a:latin typeface="Calibri"/>
                        </a:rPr>
                        <a:t>optimisation</a:t>
                      </a:r>
                      <a:r>
                        <a:rPr lang="en-US" sz="1800" b="0" i="0" u="none" strike="noStrike" noProof="0">
                          <a:latin typeface="Calibri"/>
                        </a:rPr>
                        <a:t> and t</a:t>
                      </a:r>
                      <a:r>
                        <a:rPr lang="en-US" sz="1800" b="0" i="0" u="none" strike="noStrike" noProof="0"/>
                        <a:t>o free up more time for the other dimensions of academic life: research &amp; scholarship </a:t>
                      </a:r>
                      <a:r>
                        <a:rPr lang="en-US" sz="1800" b="0" i="0" u="none" strike="noStrike" noProof="0">
                          <a:latin typeface="Calibri"/>
                        </a:rPr>
                        <a:t>we are looking for a r</a:t>
                      </a:r>
                      <a:r>
                        <a:rPr lang="en-US"/>
                        <a:t>atio of </a:t>
                      </a:r>
                      <a:r>
                        <a:rPr lang="en-US" b="1"/>
                        <a:t>2.1 hours per credit</a:t>
                      </a:r>
                    </a:p>
                  </a:txBody>
                  <a:tcPr/>
                </a:tc>
                <a:extLst>
                  <a:ext uri="{0D108BD9-81ED-4DB2-BD59-A6C34878D82A}">
                    <a16:rowId xmlns:a16="http://schemas.microsoft.com/office/drawing/2014/main" val="317697739"/>
                  </a:ext>
                </a:extLst>
              </a:tr>
              <a:tr h="439314">
                <a:tc>
                  <a:txBody>
                    <a:bodyPr/>
                    <a:lstStyle/>
                    <a:p>
                      <a:pPr lvl="0">
                        <a:buNone/>
                      </a:pPr>
                      <a:r>
                        <a:rPr lang="en-US" sz="1800" b="0" i="0" u="none" strike="noStrike" noProof="0">
                          <a:latin typeface="Calibri"/>
                        </a:rPr>
                        <a:t>2.1 x 20 credits = 42 hours of academic delivery</a:t>
                      </a:r>
                    </a:p>
                  </a:txBody>
                  <a:tcPr/>
                </a:tc>
                <a:extLst>
                  <a:ext uri="{0D108BD9-81ED-4DB2-BD59-A6C34878D82A}">
                    <a16:rowId xmlns:a16="http://schemas.microsoft.com/office/drawing/2014/main" val="2111095089"/>
                  </a:ext>
                </a:extLst>
              </a:tr>
              <a:tr h="1413443">
                <a:tc>
                  <a:txBody>
                    <a:bodyPr/>
                    <a:lstStyle/>
                    <a:p>
                      <a:r>
                        <a:rPr lang="en-US"/>
                        <a:t>Leaving 158 hours </a:t>
                      </a:r>
                      <a:r>
                        <a:rPr lang="en-US" sz="1800" b="0" i="0" u="none" strike="noStrike" noProof="0">
                          <a:latin typeface="Calibri"/>
                        </a:rPr>
                        <a:t>(13 hours a week) </a:t>
                      </a:r>
                      <a:r>
                        <a:rPr lang="en-US"/>
                        <a:t>of student Independent Study </a:t>
                      </a:r>
                      <a:r>
                        <a:rPr lang="en-US" sz="1800" b="0" i="0" u="none" strike="noStrike" noProof="0">
                          <a:latin typeface="Calibri"/>
                        </a:rPr>
                        <a:t> - in the library or other learning spaces </a:t>
                      </a:r>
                      <a:r>
                        <a:rPr lang="en-US"/>
                        <a:t>or as much Guided Learning as we can signpost students to</a:t>
                      </a:r>
                      <a:endParaRPr lang="en-US" sz="1800" b="0" i="0" u="none" strike="noStrike" noProof="0">
                        <a:latin typeface="Calibri"/>
                      </a:endParaRPr>
                    </a:p>
                  </a:txBody>
                  <a:tcPr/>
                </a:tc>
                <a:extLst>
                  <a:ext uri="{0D108BD9-81ED-4DB2-BD59-A6C34878D82A}">
                    <a16:rowId xmlns:a16="http://schemas.microsoft.com/office/drawing/2014/main" val="1041398790"/>
                  </a:ext>
                </a:extLst>
              </a:tr>
            </a:tbl>
          </a:graphicData>
        </a:graphic>
      </p:graphicFrame>
      <p:sp>
        <p:nvSpPr>
          <p:cNvPr id="7" name="Text Placeholder 6">
            <a:extLst>
              <a:ext uri="{FF2B5EF4-FFF2-40B4-BE49-F238E27FC236}">
                <a16:creationId xmlns:a16="http://schemas.microsoft.com/office/drawing/2014/main" id="{96433EAC-235E-106F-32F2-1D1F3075A154}"/>
              </a:ext>
            </a:extLst>
          </p:cNvPr>
          <p:cNvSpPr>
            <a:spLocks noGrp="1"/>
          </p:cNvSpPr>
          <p:nvPr>
            <p:ph type="body" sz="quarter" idx="17"/>
          </p:nvPr>
        </p:nvSpPr>
        <p:spPr>
          <a:xfrm>
            <a:off x="2806287" y="633766"/>
            <a:ext cx="11161645" cy="713731"/>
          </a:xfrm>
        </p:spPr>
        <p:txBody>
          <a:bodyPr vert="horz" lIns="0" tIns="0" rIns="0" bIns="0" rtlCol="0" anchor="t">
            <a:noAutofit/>
          </a:bodyPr>
          <a:lstStyle/>
          <a:p>
            <a:r>
              <a:rPr lang="en-US">
                <a:cs typeface="Calibri"/>
              </a:rPr>
              <a:t>What it means for staff and students</a:t>
            </a:r>
            <a:endParaRPr lang="en-US"/>
          </a:p>
        </p:txBody>
      </p:sp>
    </p:spTree>
    <p:extLst>
      <p:ext uri="{BB962C8B-B14F-4D97-AF65-F5344CB8AC3E}">
        <p14:creationId xmlns:p14="http://schemas.microsoft.com/office/powerpoint/2010/main" val="18081313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C1C63-B0AC-0487-6D9D-98A85514D12D}"/>
              </a:ext>
            </a:extLst>
          </p:cNvPr>
          <p:cNvSpPr>
            <a:spLocks noGrp="1"/>
          </p:cNvSpPr>
          <p:nvPr>
            <p:ph type="title"/>
          </p:nvPr>
        </p:nvSpPr>
        <p:spPr>
          <a:xfrm>
            <a:off x="606552" y="569015"/>
            <a:ext cx="5310061" cy="1064064"/>
          </a:xfrm>
        </p:spPr>
        <p:txBody>
          <a:bodyPr/>
          <a:lstStyle/>
          <a:p>
            <a:r>
              <a:rPr lang="en-US">
                <a:latin typeface="Calibri"/>
                <a:cs typeface="Calibri"/>
              </a:rPr>
              <a:t>1, 2, 3+</a:t>
            </a:r>
            <a:endParaRPr lang="en-US"/>
          </a:p>
        </p:txBody>
      </p:sp>
      <p:sp>
        <p:nvSpPr>
          <p:cNvPr id="5" name="Content Placeholder 4">
            <a:extLst>
              <a:ext uri="{FF2B5EF4-FFF2-40B4-BE49-F238E27FC236}">
                <a16:creationId xmlns:a16="http://schemas.microsoft.com/office/drawing/2014/main" id="{75BFA969-82C0-015B-B76A-18B84B11CD35}"/>
              </a:ext>
            </a:extLst>
          </p:cNvPr>
          <p:cNvSpPr>
            <a:spLocks noGrp="1"/>
          </p:cNvSpPr>
          <p:nvPr>
            <p:ph idx="1"/>
          </p:nvPr>
        </p:nvSpPr>
        <p:spPr/>
        <p:txBody>
          <a:bodyPr vert="horz" lIns="0" tIns="0" rIns="0" bIns="0" rtlCol="0" anchor="t">
            <a:normAutofit/>
          </a:bodyPr>
          <a:lstStyle/>
          <a:p>
            <a:endParaRPr lang="en-US">
              <a:cs typeface="Calibri"/>
            </a:endParaRPr>
          </a:p>
          <a:p>
            <a:endParaRPr lang="en-US">
              <a:cs typeface="Calibri"/>
            </a:endParaRPr>
          </a:p>
        </p:txBody>
      </p:sp>
      <p:sp>
        <p:nvSpPr>
          <p:cNvPr id="3" name="Footer Placeholder 2">
            <a:extLst>
              <a:ext uri="{FF2B5EF4-FFF2-40B4-BE49-F238E27FC236}">
                <a16:creationId xmlns:a16="http://schemas.microsoft.com/office/drawing/2014/main" id="{E89E2031-E537-9E73-5121-2EFAF41752BD}"/>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B06BADA0-5BC9-4E1E-20E1-FE88407C3D07}"/>
              </a:ext>
            </a:extLst>
          </p:cNvPr>
          <p:cNvSpPr>
            <a:spLocks noGrp="1"/>
          </p:cNvSpPr>
          <p:nvPr>
            <p:ph type="sldNum" sz="quarter" idx="12"/>
          </p:nvPr>
        </p:nvSpPr>
        <p:spPr/>
        <p:txBody>
          <a:bodyPr/>
          <a:lstStyle/>
          <a:p>
            <a:fld id="{4740549F-F38D-43A2-B780-492AA5F1A2EE}" type="slidenum">
              <a:rPr lang="en-GB" smtClean="0"/>
              <a:t>24</a:t>
            </a:fld>
            <a:endParaRPr lang="en-GB"/>
          </a:p>
        </p:txBody>
      </p:sp>
      <p:graphicFrame>
        <p:nvGraphicFramePr>
          <p:cNvPr id="12" name="Table 12">
            <a:extLst>
              <a:ext uri="{FF2B5EF4-FFF2-40B4-BE49-F238E27FC236}">
                <a16:creationId xmlns:a16="http://schemas.microsoft.com/office/drawing/2014/main" id="{0B31BAC6-8C51-06EA-98DD-7F9C6DDB499C}"/>
              </a:ext>
            </a:extLst>
          </p:cNvPr>
          <p:cNvGraphicFramePr>
            <a:graphicFrameLocks noGrp="1"/>
          </p:cNvGraphicFramePr>
          <p:nvPr>
            <p:ph idx="16"/>
            <p:extLst>
              <p:ext uri="{D42A27DB-BD31-4B8C-83A1-F6EECF244321}">
                <p14:modId xmlns:p14="http://schemas.microsoft.com/office/powerpoint/2010/main" val="2485872809"/>
              </p:ext>
            </p:extLst>
          </p:nvPr>
        </p:nvGraphicFramePr>
        <p:xfrm>
          <a:off x="316301" y="1308339"/>
          <a:ext cx="4357002" cy="4620516"/>
        </p:xfrm>
        <a:graphic>
          <a:graphicData uri="http://schemas.openxmlformats.org/drawingml/2006/table">
            <a:tbl>
              <a:tblPr firstRow="1" bandRow="1">
                <a:tableStyleId>{5C22544A-7EE6-4342-B048-85BDC9FD1C3A}</a:tableStyleId>
              </a:tblPr>
              <a:tblGrid>
                <a:gridCol w="4357002">
                  <a:extLst>
                    <a:ext uri="{9D8B030D-6E8A-4147-A177-3AD203B41FA5}">
                      <a16:colId xmlns:a16="http://schemas.microsoft.com/office/drawing/2014/main" val="2398120212"/>
                    </a:ext>
                  </a:extLst>
                </a:gridCol>
              </a:tblGrid>
              <a:tr h="356126">
                <a:tc>
                  <a:txBody>
                    <a:bodyPr/>
                    <a:lstStyle/>
                    <a:p>
                      <a:r>
                        <a:rPr lang="en-US"/>
                        <a:t>123+</a:t>
                      </a:r>
                    </a:p>
                  </a:txBody>
                  <a:tcPr/>
                </a:tc>
                <a:extLst>
                  <a:ext uri="{0D108BD9-81ED-4DB2-BD59-A6C34878D82A}">
                    <a16:rowId xmlns:a16="http://schemas.microsoft.com/office/drawing/2014/main" val="1791220099"/>
                  </a:ext>
                </a:extLst>
              </a:tr>
              <a:tr h="882574">
                <a:tc>
                  <a:txBody>
                    <a:bodyPr/>
                    <a:lstStyle/>
                    <a:p>
                      <a:pPr lvl="0">
                        <a:buNone/>
                      </a:pPr>
                      <a:r>
                        <a:rPr lang="en-US" sz="1800" b="0" i="0" u="none" strike="noStrike" noProof="0"/>
                        <a:t>We are looking for a model of DL, CL &amp; GL aligned to 123+ per week based on 12 teaching weeks</a:t>
                      </a:r>
                      <a:endParaRPr lang="en-US"/>
                    </a:p>
                  </a:txBody>
                  <a:tcPr/>
                </a:tc>
                <a:extLst>
                  <a:ext uri="{0D108BD9-81ED-4DB2-BD59-A6C34878D82A}">
                    <a16:rowId xmlns:a16="http://schemas.microsoft.com/office/drawing/2014/main" val="1904529658"/>
                  </a:ext>
                </a:extLst>
              </a:tr>
              <a:tr h="619350">
                <a:tc>
                  <a:txBody>
                    <a:bodyPr/>
                    <a:lstStyle/>
                    <a:p>
                      <a:pPr lvl="0">
                        <a:buNone/>
                      </a:pPr>
                      <a:r>
                        <a:rPr lang="en-US" sz="1800" b="0" i="0" u="none" strike="noStrike" noProof="0">
                          <a:latin typeface="Calibri"/>
                        </a:rPr>
                        <a:t>1 hour of DL per week = 12 hours</a:t>
                      </a:r>
                    </a:p>
                    <a:p>
                      <a:pPr lvl="0">
                        <a:buNone/>
                      </a:pPr>
                      <a:r>
                        <a:rPr lang="en-US" sz="1800" b="0" i="0" u="none" strike="noStrike" noProof="0">
                          <a:latin typeface="Calibri"/>
                        </a:rPr>
                        <a:t>On demand in SOL, our VLE</a:t>
                      </a:r>
                    </a:p>
                  </a:txBody>
                  <a:tcPr/>
                </a:tc>
                <a:extLst>
                  <a:ext uri="{0D108BD9-81ED-4DB2-BD59-A6C34878D82A}">
                    <a16:rowId xmlns:a16="http://schemas.microsoft.com/office/drawing/2014/main" val="3727631795"/>
                  </a:ext>
                </a:extLst>
              </a:tr>
              <a:tr h="619350">
                <a:tc>
                  <a:txBody>
                    <a:bodyPr/>
                    <a:lstStyle/>
                    <a:p>
                      <a:r>
                        <a:rPr lang="en-US"/>
                        <a:t>2 hours of CL per week = 24 hours</a:t>
                      </a:r>
                    </a:p>
                    <a:p>
                      <a:pPr lvl="0">
                        <a:buNone/>
                      </a:pPr>
                      <a:r>
                        <a:rPr lang="en-US"/>
                        <a:t>Active, participative classroom based</a:t>
                      </a:r>
                    </a:p>
                  </a:txBody>
                  <a:tcPr/>
                </a:tc>
                <a:extLst>
                  <a:ext uri="{0D108BD9-81ED-4DB2-BD59-A6C34878D82A}">
                    <a16:rowId xmlns:a16="http://schemas.microsoft.com/office/drawing/2014/main" val="3608955825"/>
                  </a:ext>
                </a:extLst>
              </a:tr>
              <a:tr h="882574">
                <a:tc>
                  <a:txBody>
                    <a:bodyPr/>
                    <a:lstStyle/>
                    <a:p>
                      <a:pPr lvl="0">
                        <a:buNone/>
                      </a:pPr>
                      <a:r>
                        <a:rPr lang="en-US" sz="1800" b="0" i="0" u="none" strike="noStrike" noProof="0">
                          <a:latin typeface="Calibri"/>
                        </a:rPr>
                        <a:t>After accounting for 36 hours of DL and CL: </a:t>
                      </a:r>
                    </a:p>
                    <a:p>
                      <a:pPr lvl="0">
                        <a:buNone/>
                      </a:pPr>
                      <a:r>
                        <a:rPr lang="en-US" sz="1800" b="0" i="0" u="none" strike="noStrike" noProof="0">
                          <a:latin typeface="Calibri"/>
                        </a:rPr>
                        <a:t>There are 6 hours remaining to get to 42 hours (based on 2.1 </a:t>
                      </a:r>
                      <a:r>
                        <a:rPr lang="en-US" sz="1800" b="0" i="0" u="none" strike="noStrike" noProof="0" err="1">
                          <a:latin typeface="Calibri"/>
                        </a:rPr>
                        <a:t>hrs</a:t>
                      </a:r>
                      <a:r>
                        <a:rPr lang="en-US" sz="1800" b="0" i="0" u="none" strike="noStrike" noProof="0">
                          <a:latin typeface="Calibri"/>
                        </a:rPr>
                        <a:t> per credit)</a:t>
                      </a:r>
                      <a:endParaRPr lang="en-US"/>
                    </a:p>
                  </a:txBody>
                  <a:tcPr/>
                </a:tc>
                <a:extLst>
                  <a:ext uri="{0D108BD9-81ED-4DB2-BD59-A6C34878D82A}">
                    <a16:rowId xmlns:a16="http://schemas.microsoft.com/office/drawing/2014/main" val="3846687703"/>
                  </a:ext>
                </a:extLst>
              </a:tr>
              <a:tr h="1145796">
                <a:tc>
                  <a:txBody>
                    <a:bodyPr/>
                    <a:lstStyle/>
                    <a:p>
                      <a:r>
                        <a:rPr lang="en-US"/>
                        <a:t>Based on a 12 week teaching week we are looking for at least 3 hours of GL per week = 36 hours+ of GL</a:t>
                      </a:r>
                    </a:p>
                  </a:txBody>
                  <a:tcPr/>
                </a:tc>
                <a:extLst>
                  <a:ext uri="{0D108BD9-81ED-4DB2-BD59-A6C34878D82A}">
                    <a16:rowId xmlns:a16="http://schemas.microsoft.com/office/drawing/2014/main" val="2417634310"/>
                  </a:ext>
                </a:extLst>
              </a:tr>
            </a:tbl>
          </a:graphicData>
        </a:graphic>
      </p:graphicFrame>
      <p:graphicFrame>
        <p:nvGraphicFramePr>
          <p:cNvPr id="14" name="Table 14">
            <a:extLst>
              <a:ext uri="{FF2B5EF4-FFF2-40B4-BE49-F238E27FC236}">
                <a16:creationId xmlns:a16="http://schemas.microsoft.com/office/drawing/2014/main" id="{605CEED7-190B-449F-6531-26EB1EA83898}"/>
              </a:ext>
            </a:extLst>
          </p:cNvPr>
          <p:cNvGraphicFramePr>
            <a:graphicFrameLocks noGrp="1"/>
          </p:cNvGraphicFramePr>
          <p:nvPr>
            <p:extLst>
              <p:ext uri="{D42A27DB-BD31-4B8C-83A1-F6EECF244321}">
                <p14:modId xmlns:p14="http://schemas.microsoft.com/office/powerpoint/2010/main" val="3836688659"/>
              </p:ext>
            </p:extLst>
          </p:nvPr>
        </p:nvGraphicFramePr>
        <p:xfrm>
          <a:off x="5017698" y="215660"/>
          <a:ext cx="6887796" cy="5694459"/>
        </p:xfrm>
        <a:graphic>
          <a:graphicData uri="http://schemas.openxmlformats.org/drawingml/2006/table">
            <a:tbl>
              <a:tblPr firstRow="1" bandRow="1">
                <a:tableStyleId>{5C22544A-7EE6-4342-B048-85BDC9FD1C3A}</a:tableStyleId>
              </a:tblPr>
              <a:tblGrid>
                <a:gridCol w="6887796">
                  <a:extLst>
                    <a:ext uri="{9D8B030D-6E8A-4147-A177-3AD203B41FA5}">
                      <a16:colId xmlns:a16="http://schemas.microsoft.com/office/drawing/2014/main" val="1502019208"/>
                    </a:ext>
                  </a:extLst>
                </a:gridCol>
              </a:tblGrid>
              <a:tr h="487026">
                <a:tc>
                  <a:txBody>
                    <a:bodyPr/>
                    <a:lstStyle/>
                    <a:p>
                      <a:r>
                        <a:rPr lang="en-US"/>
                        <a:t>GL - </a:t>
                      </a:r>
                      <a:r>
                        <a:rPr lang="en-US" sz="1800" b="0" i="0" u="none" strike="noStrike" noProof="0">
                          <a:latin typeface="Calibri"/>
                        </a:rPr>
                        <a:t>Where does this 3+ hours of GL per week come from?</a:t>
                      </a:r>
                      <a:endParaRPr lang="en-US"/>
                    </a:p>
                  </a:txBody>
                  <a:tcPr/>
                </a:tc>
                <a:extLst>
                  <a:ext uri="{0D108BD9-81ED-4DB2-BD59-A6C34878D82A}">
                    <a16:rowId xmlns:a16="http://schemas.microsoft.com/office/drawing/2014/main" val="510429270"/>
                  </a:ext>
                </a:extLst>
              </a:tr>
              <a:tr h="1067711">
                <a:tc>
                  <a:txBody>
                    <a:bodyPr/>
                    <a:lstStyle/>
                    <a:p>
                      <a:pPr lvl="0">
                        <a:buNone/>
                      </a:pPr>
                      <a:r>
                        <a:rPr lang="en-US" sz="1800" b="0" i="0" u="none" strike="noStrike" noProof="0">
                          <a:latin typeface="Calibri"/>
                        </a:rPr>
                        <a:t>There are two types of GL:</a:t>
                      </a:r>
                    </a:p>
                    <a:p>
                      <a:pPr marL="342900" lvl="0" indent="-342900">
                        <a:buClr>
                          <a:srgbClr val="1D2136"/>
                        </a:buClr>
                        <a:buAutoNum type="arabicPeriod"/>
                      </a:pPr>
                      <a:r>
                        <a:rPr lang="en-US" sz="1800" b="0" i="0" u="none" strike="noStrike" noProof="0">
                          <a:latin typeface="Calibri"/>
                        </a:rPr>
                        <a:t>Course-led GL (Academic Community)</a:t>
                      </a:r>
                    </a:p>
                    <a:p>
                      <a:pPr marL="342900" lvl="0" indent="-342900">
                        <a:buClr>
                          <a:srgbClr val="1D2136"/>
                        </a:buClr>
                        <a:buAutoNum type="arabicPeriod"/>
                      </a:pPr>
                      <a:r>
                        <a:rPr lang="en-US" sz="1800" b="0" i="0" u="none" strike="noStrike" noProof="0">
                          <a:latin typeface="Calibri"/>
                        </a:rPr>
                        <a:t>Central Support Services-led GL (Support Community)</a:t>
                      </a:r>
                      <a:endParaRPr lang="en-US"/>
                    </a:p>
                  </a:txBody>
                  <a:tcPr/>
                </a:tc>
                <a:extLst>
                  <a:ext uri="{0D108BD9-81ED-4DB2-BD59-A6C34878D82A}">
                    <a16:rowId xmlns:a16="http://schemas.microsoft.com/office/drawing/2014/main" val="921796394"/>
                  </a:ext>
                </a:extLst>
              </a:tr>
              <a:tr h="749271">
                <a:tc>
                  <a:txBody>
                    <a:bodyPr/>
                    <a:lstStyle/>
                    <a:p>
                      <a:pPr lvl="0">
                        <a:buNone/>
                      </a:pPr>
                      <a:r>
                        <a:rPr lang="en-US" sz="1800" b="0" i="0" u="none" strike="noStrike" noProof="0"/>
                        <a:t>6 hours (at least – could be more!) for each Module over the semester = Course-led GL </a:t>
                      </a:r>
                    </a:p>
                  </a:txBody>
                  <a:tcPr/>
                </a:tc>
                <a:extLst>
                  <a:ext uri="{0D108BD9-81ED-4DB2-BD59-A6C34878D82A}">
                    <a16:rowId xmlns:a16="http://schemas.microsoft.com/office/drawing/2014/main" val="1093771811"/>
                  </a:ext>
                </a:extLst>
              </a:tr>
              <a:tr h="1404883">
                <a:tc>
                  <a:txBody>
                    <a:bodyPr/>
                    <a:lstStyle/>
                    <a:p>
                      <a:pPr lvl="0">
                        <a:buNone/>
                      </a:pPr>
                      <a:r>
                        <a:rPr lang="en-US" sz="1800" b="0" i="0" u="none" strike="noStrike" noProof="0"/>
                        <a:t>But because GL is best delivered at Course Level – we suggest combining GL hours across Modules per Level of Study:</a:t>
                      </a:r>
                    </a:p>
                    <a:p>
                      <a:pPr lvl="0">
                        <a:buNone/>
                      </a:pPr>
                      <a:r>
                        <a:rPr lang="en-US" sz="1800" b="0" i="0" u="none" strike="noStrike" noProof="0"/>
                        <a:t>For example, 1st Semester of L4 = 3 x 20 credit modules = 18 hours in total of GL</a:t>
                      </a:r>
                      <a:endParaRPr lang="en-US"/>
                    </a:p>
                  </a:txBody>
                  <a:tcPr/>
                </a:tc>
                <a:extLst>
                  <a:ext uri="{0D108BD9-81ED-4DB2-BD59-A6C34878D82A}">
                    <a16:rowId xmlns:a16="http://schemas.microsoft.com/office/drawing/2014/main" val="631858118"/>
                  </a:ext>
                </a:extLst>
              </a:tr>
              <a:tr h="1161370">
                <a:tc>
                  <a:txBody>
                    <a:bodyPr/>
                    <a:lstStyle/>
                    <a:p>
                      <a:pPr lvl="0">
                        <a:buNone/>
                      </a:pPr>
                      <a:r>
                        <a:rPr lang="en-US" sz="1800" b="0" i="0" u="none" strike="noStrike" noProof="0">
                          <a:latin typeface="Calibri"/>
                        </a:rPr>
                        <a:t>Surfacing GL at Course Level on Course SOL page:</a:t>
                      </a:r>
                    </a:p>
                    <a:p>
                      <a:pPr lvl="0">
                        <a:buNone/>
                      </a:pPr>
                      <a:r>
                        <a:rPr lang="en-US" sz="1800" b="0" i="0" u="none" strike="noStrike" noProof="0">
                          <a:latin typeface="Calibri"/>
                        </a:rPr>
                        <a:t>Enhances learning community, sense of course belonging, large cohort feel etc. And drives students to engage with SOL Course page</a:t>
                      </a:r>
                      <a:endParaRPr lang="en-US"/>
                    </a:p>
                  </a:txBody>
                  <a:tcPr/>
                </a:tc>
                <a:extLst>
                  <a:ext uri="{0D108BD9-81ED-4DB2-BD59-A6C34878D82A}">
                    <a16:rowId xmlns:a16="http://schemas.microsoft.com/office/drawing/2014/main" val="4231841315"/>
                  </a:ext>
                </a:extLst>
              </a:tr>
              <a:tr h="824198">
                <a:tc>
                  <a:txBody>
                    <a:bodyPr/>
                    <a:lstStyle/>
                    <a:p>
                      <a:pPr lvl="0">
                        <a:buNone/>
                      </a:pPr>
                      <a:r>
                        <a:rPr lang="en-US" sz="1800" b="0" i="0" u="none" strike="noStrike" noProof="0">
                          <a:latin typeface="Calibri"/>
                        </a:rPr>
                        <a:t>Much more Central Support Services-led GL can be offered and signposted (Library to be coordinating point).</a:t>
                      </a:r>
                      <a:endParaRPr lang="en-US"/>
                    </a:p>
                  </a:txBody>
                  <a:tcPr/>
                </a:tc>
                <a:extLst>
                  <a:ext uri="{0D108BD9-81ED-4DB2-BD59-A6C34878D82A}">
                    <a16:rowId xmlns:a16="http://schemas.microsoft.com/office/drawing/2014/main" val="3832448100"/>
                  </a:ext>
                </a:extLst>
              </a:tr>
            </a:tbl>
          </a:graphicData>
        </a:graphic>
      </p:graphicFrame>
    </p:spTree>
    <p:extLst>
      <p:ext uri="{BB962C8B-B14F-4D97-AF65-F5344CB8AC3E}">
        <p14:creationId xmlns:p14="http://schemas.microsoft.com/office/powerpoint/2010/main" val="3231233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EB841-7004-8405-7D65-9D95727BD92A}"/>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pPr>
            <a:r>
              <a:rPr lang="en-US" sz="3700" kern="1200">
                <a:solidFill>
                  <a:schemeClr val="tx1"/>
                </a:solidFill>
                <a:latin typeface="+mj-lt"/>
                <a:ea typeface="+mj-ea"/>
                <a:cs typeface="+mj-cs"/>
              </a:rPr>
              <a:t>How this translates to Planera</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2531F2B-C62B-9D58-7E11-8E8ABE10BCB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lgn="r">
              <a:spcAft>
                <a:spcPts val="600"/>
              </a:spcAft>
            </a:pPr>
            <a:fld id="{4740549F-F38D-43A2-B780-492AA5F1A2EE}" type="slidenum">
              <a:rPr lang="en-US" sz="1200">
                <a:solidFill>
                  <a:srgbClr val="303030"/>
                </a:solidFill>
              </a:rPr>
              <a:pPr algn="r">
                <a:spcAft>
                  <a:spcPts val="600"/>
                </a:spcAft>
              </a:pPr>
              <a:t>25</a:t>
            </a:fld>
            <a:endParaRPr lang="en-US" sz="1200">
              <a:solidFill>
                <a:srgbClr val="303030"/>
              </a:solidFill>
            </a:endParaRPr>
          </a:p>
        </p:txBody>
      </p:sp>
      <p:graphicFrame>
        <p:nvGraphicFramePr>
          <p:cNvPr id="9" name="Content Placeholder 8">
            <a:extLst>
              <a:ext uri="{FF2B5EF4-FFF2-40B4-BE49-F238E27FC236}">
                <a16:creationId xmlns:a16="http://schemas.microsoft.com/office/drawing/2014/main" id="{8AF7A54C-75AA-9B05-0FDB-5B421D800D4D}"/>
              </a:ext>
            </a:extLst>
          </p:cNvPr>
          <p:cNvGraphicFramePr>
            <a:graphicFrameLocks noGrp="1"/>
          </p:cNvGraphicFramePr>
          <p:nvPr>
            <p:ph idx="14"/>
            <p:extLst>
              <p:ext uri="{D42A27DB-BD31-4B8C-83A1-F6EECF244321}">
                <p14:modId xmlns:p14="http://schemas.microsoft.com/office/powerpoint/2010/main" val="3970483436"/>
              </p:ext>
            </p:extLst>
          </p:nvPr>
        </p:nvGraphicFramePr>
        <p:xfrm>
          <a:off x="5405862" y="816835"/>
          <a:ext cx="6019331" cy="5221094"/>
        </p:xfrm>
        <a:graphic>
          <a:graphicData uri="http://schemas.openxmlformats.org/drawingml/2006/table">
            <a:tbl>
              <a:tblPr firstRow="1" bandRow="1">
                <a:noFill/>
                <a:tableStyleId>{5C22544A-7EE6-4342-B048-85BDC9FD1C3A}</a:tableStyleId>
              </a:tblPr>
              <a:tblGrid>
                <a:gridCol w="4043596">
                  <a:extLst>
                    <a:ext uri="{9D8B030D-6E8A-4147-A177-3AD203B41FA5}">
                      <a16:colId xmlns:a16="http://schemas.microsoft.com/office/drawing/2014/main" val="1049464403"/>
                    </a:ext>
                  </a:extLst>
                </a:gridCol>
                <a:gridCol w="1975735">
                  <a:extLst>
                    <a:ext uri="{9D8B030D-6E8A-4147-A177-3AD203B41FA5}">
                      <a16:colId xmlns:a16="http://schemas.microsoft.com/office/drawing/2014/main" val="2982221553"/>
                    </a:ext>
                  </a:extLst>
                </a:gridCol>
              </a:tblGrid>
              <a:tr h="329931">
                <a:tc>
                  <a:txBody>
                    <a:bodyPr/>
                    <a:lstStyle/>
                    <a:p>
                      <a:pPr fontAlgn="b"/>
                      <a:r>
                        <a:rPr lang="en-US" sz="1000" b="1" u="none" strike="noStrike" cap="all" spc="60">
                          <a:solidFill>
                            <a:schemeClr val="tx1"/>
                          </a:solidFill>
                          <a:effectLst/>
                        </a:rPr>
                        <a:t>NEW NAME</a:t>
                      </a:r>
                      <a:endParaRPr lang="en-US" sz="1000" b="1" i="0" u="none" strike="noStrike" cap="all" spc="60">
                        <a:solidFill>
                          <a:schemeClr val="tx1"/>
                        </a:solidFill>
                        <a:effectLst/>
                        <a:latin typeface="Calibri" panose="020F0502020204030204" pitchFamily="34" charset="0"/>
                      </a:endParaRPr>
                    </a:p>
                  </a:txBody>
                  <a:tcPr marL="7811" marR="7811" marT="74984" marB="74984" anchor="b">
                    <a:lnL w="12700" cmpd="sng">
                      <a:noFill/>
                    </a:lnL>
                    <a:lnR w="12700" cmpd="sng">
                      <a:noFill/>
                    </a:lnR>
                    <a:lnT w="12700" cmpd="sng">
                      <a:noFill/>
                    </a:lnT>
                    <a:lnB w="38100" cmpd="sng">
                      <a:noFill/>
                    </a:lnB>
                    <a:noFill/>
                  </a:tcPr>
                </a:tc>
                <a:tc>
                  <a:txBody>
                    <a:bodyPr/>
                    <a:lstStyle/>
                    <a:p>
                      <a:pPr fontAlgn="b"/>
                      <a:r>
                        <a:rPr lang="en-US" sz="1000" b="1" u="none" strike="noStrike" cap="all" spc="60">
                          <a:solidFill>
                            <a:schemeClr val="tx1"/>
                          </a:solidFill>
                          <a:effectLst/>
                        </a:rPr>
                        <a:t>Contact Type</a:t>
                      </a:r>
                      <a:endParaRPr lang="en-US" sz="1000" b="1" i="0" u="none" strike="noStrike" cap="all" spc="60">
                        <a:solidFill>
                          <a:schemeClr val="tx1"/>
                        </a:solidFill>
                        <a:effectLst/>
                        <a:latin typeface="Calibri" panose="020F0502020204030204" pitchFamily="34" charset="0"/>
                      </a:endParaRPr>
                    </a:p>
                  </a:txBody>
                  <a:tcPr marL="7811" marR="7811" marT="74984" marB="74984" anchor="b">
                    <a:lnL w="12700" cmpd="sng">
                      <a:noFill/>
                    </a:lnL>
                    <a:lnR w="12700" cmpd="sng">
                      <a:noFill/>
                    </a:lnR>
                    <a:lnT w="12700" cmpd="sng">
                      <a:noFill/>
                    </a:lnT>
                    <a:lnB w="38100" cmpd="sng">
                      <a:noFill/>
                    </a:lnB>
                    <a:noFill/>
                  </a:tcPr>
                </a:tc>
                <a:extLst>
                  <a:ext uri="{0D108BD9-81ED-4DB2-BD59-A6C34878D82A}">
                    <a16:rowId xmlns:a16="http://schemas.microsoft.com/office/drawing/2014/main" val="2155908189"/>
                  </a:ext>
                </a:extLst>
              </a:tr>
              <a:tr h="312747">
                <a:tc>
                  <a:txBody>
                    <a:bodyPr/>
                    <a:lstStyle/>
                    <a:p>
                      <a:pPr fontAlgn="b"/>
                      <a:r>
                        <a:rPr lang="en-US" sz="1300" u="none" strike="noStrike" cap="none" spc="0">
                          <a:solidFill>
                            <a:schemeClr val="tx1"/>
                          </a:solidFill>
                          <a:effectLst/>
                        </a:rPr>
                        <a:t>Directed 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763740280"/>
                  </a:ext>
                </a:extLst>
              </a:tr>
              <a:tr h="312747">
                <a:tc>
                  <a:txBody>
                    <a:bodyPr/>
                    <a:lstStyle/>
                    <a:p>
                      <a:pPr fontAlgn="b"/>
                      <a:r>
                        <a:rPr lang="en-US" sz="1300" u="none" strike="noStrike" cap="none" spc="0">
                          <a:solidFill>
                            <a:schemeClr val="tx1"/>
                          </a:solidFill>
                          <a:effectLst/>
                        </a:rPr>
                        <a:t>Collaborative 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073988479"/>
                  </a:ext>
                </a:extLst>
              </a:tr>
              <a:tr h="312747">
                <a:tc>
                  <a:txBody>
                    <a:bodyPr/>
                    <a:lstStyle/>
                    <a:p>
                      <a:pPr fontAlgn="b"/>
                      <a:r>
                        <a:rPr lang="en-US" sz="1300" u="none" strike="noStrike" cap="none" spc="0">
                          <a:solidFill>
                            <a:schemeClr val="tx1"/>
                          </a:solidFill>
                          <a:effectLst/>
                        </a:rPr>
                        <a:t>Collaborative Learning IT - Academic</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722311541"/>
                  </a:ext>
                </a:extLst>
              </a:tr>
              <a:tr h="312747">
                <a:tc>
                  <a:txBody>
                    <a:bodyPr/>
                    <a:lstStyle/>
                    <a:p>
                      <a:pPr fontAlgn="b"/>
                      <a:r>
                        <a:rPr lang="en-US" sz="1300" u="none" strike="noStrike" cap="none" spc="0">
                          <a:solidFill>
                            <a:schemeClr val="tx1"/>
                          </a:solidFill>
                          <a:effectLst/>
                        </a:rPr>
                        <a:t>Guided Learning IT - Workshop</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GuidedLearning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071260752"/>
                  </a:ext>
                </a:extLst>
              </a:tr>
              <a:tr h="312747">
                <a:tc>
                  <a:txBody>
                    <a:bodyPr/>
                    <a:lstStyle/>
                    <a:p>
                      <a:pPr fontAlgn="b"/>
                      <a:r>
                        <a:rPr lang="en-US" sz="1300" u="none" strike="noStrike" cap="none" spc="0">
                          <a:solidFill>
                            <a:schemeClr val="tx1"/>
                          </a:solidFill>
                          <a:effectLst/>
                        </a:rPr>
                        <a:t>Collaborative Learning - Practical/Academic</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79042001"/>
                  </a:ext>
                </a:extLst>
              </a:tr>
              <a:tr h="512705">
                <a:tc>
                  <a:txBody>
                    <a:bodyPr/>
                    <a:lstStyle/>
                    <a:p>
                      <a:pPr fontAlgn="b"/>
                      <a:r>
                        <a:rPr lang="en-US" sz="1300" u="none" strike="noStrike" cap="none" spc="0">
                          <a:solidFill>
                            <a:schemeClr val="tx1"/>
                          </a:solidFill>
                          <a:effectLst/>
                        </a:rPr>
                        <a:t>Guided Learning Workshop - Practical Workshop or Lab</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GuidedLearning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1605765"/>
                  </a:ext>
                </a:extLst>
              </a:tr>
              <a:tr h="312747">
                <a:tc>
                  <a:txBody>
                    <a:bodyPr/>
                    <a:lstStyle/>
                    <a:p>
                      <a:pPr fontAlgn="b"/>
                      <a:r>
                        <a:rPr lang="en-US" sz="1300" u="none" strike="noStrike" cap="none" spc="0">
                          <a:solidFill>
                            <a:schemeClr val="tx1"/>
                          </a:solidFill>
                          <a:effectLst/>
                        </a:rPr>
                        <a:t>Guided Learning - Presentation</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244363618"/>
                  </a:ext>
                </a:extLst>
              </a:tr>
              <a:tr h="312747">
                <a:tc>
                  <a:txBody>
                    <a:bodyPr/>
                    <a:lstStyle/>
                    <a:p>
                      <a:pPr fontAlgn="b"/>
                      <a:r>
                        <a:rPr lang="en-US" sz="1300" u="none" strike="noStrike" cap="none" spc="0">
                          <a:solidFill>
                            <a:schemeClr val="tx1"/>
                          </a:solidFill>
                          <a:effectLst/>
                        </a:rPr>
                        <a:t>Collaborative Learning - Presentation/Assessed</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033451148"/>
                  </a:ext>
                </a:extLst>
              </a:tr>
              <a:tr h="312747">
                <a:tc>
                  <a:txBody>
                    <a:bodyPr/>
                    <a:lstStyle/>
                    <a:p>
                      <a:pPr fontAlgn="b"/>
                      <a:r>
                        <a:rPr lang="en-US" sz="1300" u="none" strike="noStrike" cap="none" spc="0">
                          <a:solidFill>
                            <a:schemeClr val="tx1"/>
                          </a:solidFill>
                          <a:effectLst/>
                        </a:rPr>
                        <a:t>Guided Learning - External Visit</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r>
                        <a:rPr lang="en-US" sz="1300" u="none" strike="noStrike" cap="none" spc="0">
                          <a:solidFill>
                            <a:schemeClr val="tx1"/>
                          </a:solidFill>
                          <a:effectLst/>
                        </a:rPr>
                        <a:t>AcademicDelivery</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671713881"/>
                  </a:ext>
                </a:extLst>
              </a:tr>
              <a:tr h="312747">
                <a:tc>
                  <a:txBody>
                    <a:bodyPr/>
                    <a:lstStyle/>
                    <a:p>
                      <a:pPr fontAlgn="b"/>
                      <a:r>
                        <a:rPr lang="en-US" sz="1300" u="none" strike="noStrike" cap="none" spc="0">
                          <a:solidFill>
                            <a:schemeClr val="tx1"/>
                          </a:solidFill>
                          <a:effectLst/>
                        </a:rPr>
                        <a:t>Guided Learning - Screening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GuidedLearning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3653848530"/>
                  </a:ext>
                </a:extLst>
              </a:tr>
              <a:tr h="312747">
                <a:tc>
                  <a:txBody>
                    <a:bodyPr/>
                    <a:lstStyle/>
                    <a:p>
                      <a:pPr fontAlgn="b"/>
                      <a:r>
                        <a:rPr lang="en-US" sz="1300" u="none" strike="noStrike" cap="none" spc="0">
                          <a:solidFill>
                            <a:schemeClr val="tx1"/>
                          </a:solidFill>
                          <a:effectLst/>
                        </a:rPr>
                        <a:t>Maritime-SQA</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920504240"/>
                  </a:ext>
                </a:extLst>
              </a:tr>
              <a:tr h="312747">
                <a:tc>
                  <a:txBody>
                    <a:bodyPr/>
                    <a:lstStyle/>
                    <a:p>
                      <a:pPr fontAlgn="b"/>
                      <a:r>
                        <a:rPr lang="en-US" sz="1300" u="none" strike="noStrike" cap="none" spc="0">
                          <a:solidFill>
                            <a:schemeClr val="tx1"/>
                          </a:solidFill>
                          <a:effectLst/>
                        </a:rPr>
                        <a:t>Maritime-Oral</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2500977744"/>
                  </a:ext>
                </a:extLst>
              </a:tr>
              <a:tr h="312747">
                <a:tc>
                  <a:txBody>
                    <a:bodyPr/>
                    <a:lstStyle/>
                    <a:p>
                      <a:pPr fontAlgn="b"/>
                      <a:r>
                        <a:rPr lang="en-US" sz="1300" u="none" strike="noStrike" cap="none" spc="0">
                          <a:solidFill>
                            <a:schemeClr val="tx1"/>
                          </a:solidFill>
                          <a:effectLst/>
                        </a:rPr>
                        <a:t>Maritime-IAMI</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fontAlgn="b"/>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43160449"/>
                  </a:ext>
                </a:extLst>
              </a:tr>
              <a:tr h="312747">
                <a:tc>
                  <a:txBody>
                    <a:bodyPr/>
                    <a:lstStyle/>
                    <a:p>
                      <a:pPr fontAlgn="b"/>
                      <a:r>
                        <a:rPr lang="en-US" sz="1300" u="none" strike="noStrike" cap="none" spc="0">
                          <a:solidFill>
                            <a:schemeClr val="tx1"/>
                          </a:solidFill>
                          <a:effectLst/>
                        </a:rPr>
                        <a:t>Guided Learning - Tutorial/Drop In (On Site)</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fontAlgn="b"/>
                      <a:r>
                        <a:rPr lang="en-US" sz="1300" u="none" strike="noStrike" cap="none" spc="0">
                          <a:solidFill>
                            <a:schemeClr val="tx1"/>
                          </a:solidFill>
                          <a:effectLst/>
                        </a:rPr>
                        <a:t>DropInTutorial</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1406415571"/>
                  </a:ext>
                </a:extLst>
              </a:tr>
              <a:tr h="312747">
                <a:tc>
                  <a:txBody>
                    <a:bodyPr/>
                    <a:lstStyle/>
                    <a:p>
                      <a:pPr fontAlgn="b"/>
                      <a:r>
                        <a:rPr lang="en-US" sz="1300" u="none" strike="noStrike" cap="none" spc="0">
                          <a:solidFill>
                            <a:schemeClr val="tx1"/>
                          </a:solidFill>
                          <a:effectLst/>
                        </a:rPr>
                        <a:t>Equipment Induction</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fontAlgn="b"/>
                      <a:r>
                        <a:rPr lang="en-US" sz="1300" u="none" strike="noStrike" cap="none" spc="0">
                          <a:solidFill>
                            <a:schemeClr val="tx1"/>
                          </a:solidFill>
                          <a:effectLst/>
                        </a:rPr>
                        <a:t>GuidedLearning</a:t>
                      </a:r>
                      <a:endParaRPr lang="en-US" sz="1300" b="0" i="0" u="none" strike="noStrike" cap="none" spc="0">
                        <a:solidFill>
                          <a:schemeClr val="tx1"/>
                        </a:solidFill>
                        <a:effectLst/>
                        <a:latin typeface="Calibri" panose="020F0502020204030204" pitchFamily="34" charset="0"/>
                      </a:endParaRPr>
                    </a:p>
                  </a:txBody>
                  <a:tcPr marL="7811" marR="7811" marT="7811" marB="74984" anchor="b">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2998131230"/>
                  </a:ext>
                </a:extLst>
              </a:tr>
            </a:tbl>
          </a:graphicData>
        </a:graphic>
      </p:graphicFrame>
    </p:spTree>
    <p:extLst>
      <p:ext uri="{BB962C8B-B14F-4D97-AF65-F5344CB8AC3E}">
        <p14:creationId xmlns:p14="http://schemas.microsoft.com/office/powerpoint/2010/main" val="3218371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4E1C5-F1DB-D256-B80F-095FEC542D17}"/>
              </a:ext>
            </a:extLst>
          </p:cNvPr>
          <p:cNvSpPr>
            <a:spLocks noGrp="1"/>
          </p:cNvSpPr>
          <p:nvPr>
            <p:ph type="ctrTitle"/>
          </p:nvPr>
        </p:nvSpPr>
        <p:spPr/>
        <p:txBody>
          <a:bodyPr/>
          <a:lstStyle/>
          <a:p>
            <a:r>
              <a:rPr lang="en-US">
                <a:cs typeface="Calibri"/>
              </a:rPr>
              <a:t>Questions, discussion...</a:t>
            </a:r>
            <a:endParaRPr lang="en-US"/>
          </a:p>
        </p:txBody>
      </p:sp>
    </p:spTree>
    <p:extLst>
      <p:ext uri="{BB962C8B-B14F-4D97-AF65-F5344CB8AC3E}">
        <p14:creationId xmlns:p14="http://schemas.microsoft.com/office/powerpoint/2010/main" val="1497726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C4D8-FA9E-66AB-6097-2B2CF3C8A275}"/>
              </a:ext>
            </a:extLst>
          </p:cNvPr>
          <p:cNvSpPr>
            <a:spLocks noGrp="1"/>
          </p:cNvSpPr>
          <p:nvPr>
            <p:ph type="title"/>
          </p:nvPr>
        </p:nvSpPr>
        <p:spPr>
          <a:xfrm>
            <a:off x="606552" y="643966"/>
            <a:ext cx="5630962" cy="1064064"/>
          </a:xfrm>
        </p:spPr>
        <p:txBody>
          <a:bodyPr vert="horz" lIns="91440" tIns="45720" rIns="91440" bIns="45720" rtlCol="0" anchor="ctr">
            <a:normAutofit/>
          </a:bodyPr>
          <a:lstStyle/>
          <a:p>
            <a:pPr>
              <a:lnSpc>
                <a:spcPct val="90000"/>
              </a:lnSpc>
            </a:pPr>
            <a:r>
              <a:rPr lang="en-US" sz="4400" kern="1200">
                <a:solidFill>
                  <a:schemeClr val="tx1"/>
                </a:solidFill>
                <a:latin typeface="+mj-lt"/>
                <a:ea typeface="+mj-ea"/>
                <a:cs typeface="+mj-cs"/>
              </a:rPr>
              <a:t>The Solent Curriculum</a:t>
            </a:r>
          </a:p>
        </p:txBody>
      </p:sp>
      <p:sp>
        <p:nvSpPr>
          <p:cNvPr id="5" name="Slide Number Placeholder 4">
            <a:extLst>
              <a:ext uri="{FF2B5EF4-FFF2-40B4-BE49-F238E27FC236}">
                <a16:creationId xmlns:a16="http://schemas.microsoft.com/office/drawing/2014/main" id="{35E1B449-BE49-D044-7077-97ACE3DCFE40}"/>
              </a:ext>
            </a:extLst>
          </p:cNvPr>
          <p:cNvSpPr>
            <a:spLocks noGrp="1"/>
          </p:cNvSpPr>
          <p:nvPr>
            <p:ph type="sldNum" sz="quarter" idx="12"/>
          </p:nvPr>
        </p:nvSpPr>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4740549F-F38D-43A2-B780-492AA5F1A2EE}" type="slidenum">
              <a:rPr kumimoji="0" lang="en-US" sz="1200" b="0" i="0" u="none" strike="noStrike" cap="none" spc="0" normalizeH="0" baseline="0" noProof="0">
                <a:ln>
                  <a:noFill/>
                </a:ln>
                <a:solidFill>
                  <a:srgbClr val="303030"/>
                </a:solidFill>
                <a:effectLst/>
                <a:uLnTx/>
                <a:uFillTx/>
              </a:rPr>
              <a:pPr marR="0" lvl="0" indent="0" algn="r" fontAlgn="auto">
                <a:spcBef>
                  <a:spcPts val="0"/>
                </a:spcBef>
                <a:spcAft>
                  <a:spcPts val="600"/>
                </a:spcAft>
                <a:buClrTx/>
                <a:buSzTx/>
                <a:buFontTx/>
                <a:buNone/>
                <a:tabLst/>
                <a:defRPr/>
              </a:pPr>
              <a:t>3</a:t>
            </a:fld>
            <a:endParaRPr kumimoji="0" lang="en-US" sz="1200" b="0" i="0" u="none" strike="noStrike" cap="none" spc="0" normalizeH="0" baseline="0" noProof="0">
              <a:ln>
                <a:noFill/>
              </a:ln>
              <a:solidFill>
                <a:srgbClr val="303030"/>
              </a:solidFill>
              <a:effectLst/>
              <a:uLnTx/>
              <a:uFillTx/>
            </a:endParaRPr>
          </a:p>
        </p:txBody>
      </p:sp>
      <p:sp>
        <p:nvSpPr>
          <p:cNvPr id="3" name="TextBox 2">
            <a:extLst>
              <a:ext uri="{FF2B5EF4-FFF2-40B4-BE49-F238E27FC236}">
                <a16:creationId xmlns:a16="http://schemas.microsoft.com/office/drawing/2014/main" id="{1F5F2694-FB31-5464-7001-DA4FC26A0477}"/>
              </a:ext>
            </a:extLst>
          </p:cNvPr>
          <p:cNvSpPr txBox="1"/>
          <p:nvPr/>
        </p:nvSpPr>
        <p:spPr>
          <a:xfrm>
            <a:off x="648931" y="2438400"/>
            <a:ext cx="4412926" cy="3785419"/>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359410" lvl="2" indent="-228600">
              <a:lnSpc>
                <a:spcPct val="90000"/>
              </a:lnSpc>
              <a:spcAft>
                <a:spcPts val="800"/>
              </a:spcAft>
              <a:buFont typeface="Arial" panose="020B0604020202020204" pitchFamily="34" charset="0"/>
              <a:buChar char="•"/>
            </a:pPr>
            <a:r>
              <a:rPr lang="en-US" sz="2400"/>
              <a:t>IRWC: Inclusive, real-world (practice-based) &amp; research-led</a:t>
            </a:r>
          </a:p>
          <a:p>
            <a:pPr marL="359410" lvl="2" indent="-228600">
              <a:lnSpc>
                <a:spcPct val="90000"/>
              </a:lnSpc>
              <a:spcAft>
                <a:spcPts val="800"/>
              </a:spcAft>
              <a:buFont typeface="Arial" panose="020B0604020202020204" pitchFamily="34" charset="0"/>
              <a:buChar char="•"/>
            </a:pPr>
            <a:r>
              <a:rPr lang="en-US" sz="2400"/>
              <a:t>Our UVP: We build students' and learners' confidence and help them make connections for our 3 readies: Work ready, World Ready, Future Ready</a:t>
            </a:r>
            <a:endParaRPr lang="en-US" sz="2400">
              <a:cs typeface="Calibri"/>
            </a:endParaRPr>
          </a:p>
        </p:txBody>
      </p:sp>
      <p:pic>
        <p:nvPicPr>
          <p:cNvPr id="6" name="Picture 6" descr="Diagram&#10;&#10;Description automatically generated">
            <a:extLst>
              <a:ext uri="{FF2B5EF4-FFF2-40B4-BE49-F238E27FC236}">
                <a16:creationId xmlns:a16="http://schemas.microsoft.com/office/drawing/2014/main" id="{D8908CA2-C876-8F1A-6CBE-B423ADE16EB0}"/>
              </a:ext>
            </a:extLst>
          </p:cNvPr>
          <p:cNvPicPr>
            <a:picLocks noChangeAspect="1"/>
          </p:cNvPicPr>
          <p:nvPr/>
        </p:nvPicPr>
        <p:blipFill rotWithShape="1">
          <a:blip r:embed="rId3"/>
          <a:srcRect l="12692" r="-192"/>
          <a:stretch/>
        </p:blipFill>
        <p:spPr>
          <a:xfrm>
            <a:off x="5882794" y="10010"/>
            <a:ext cx="6233150" cy="6013203"/>
          </a:xfrm>
          <a:prstGeom prst="rect">
            <a:avLst/>
          </a:prstGeom>
          <a:effectLst/>
        </p:spPr>
      </p:pic>
    </p:spTree>
    <p:extLst>
      <p:ext uri="{BB962C8B-B14F-4D97-AF65-F5344CB8AC3E}">
        <p14:creationId xmlns:p14="http://schemas.microsoft.com/office/powerpoint/2010/main" val="693083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a:extLst>
              <a:ext uri="{FF2B5EF4-FFF2-40B4-BE49-F238E27FC236}">
                <a16:creationId xmlns:a16="http://schemas.microsoft.com/office/drawing/2014/main" id="{252E9D49-1567-86FB-8932-C1828A8653BD}"/>
              </a:ext>
            </a:extLst>
          </p:cNvPr>
          <p:cNvGraphicFramePr>
            <a:graphicFrameLocks noGrp="1"/>
          </p:cNvGraphicFramePr>
          <p:nvPr>
            <p:ph idx="1"/>
          </p:nvPr>
        </p:nvGraphicFramePr>
        <p:xfrm>
          <a:off x="575480" y="1415221"/>
          <a:ext cx="11168487" cy="4778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15DC97B-5357-6269-4478-FFF9BBCA11C3}"/>
              </a:ext>
            </a:extLst>
          </p:cNvPr>
          <p:cNvSpPr>
            <a:spLocks noGrp="1"/>
          </p:cNvSpPr>
          <p:nvPr>
            <p:ph type="title"/>
          </p:nvPr>
        </p:nvSpPr>
        <p:spPr/>
        <p:txBody>
          <a:bodyPr/>
          <a:lstStyle/>
          <a:p>
            <a:r>
              <a:rPr lang="en-US" sz="4000">
                <a:cs typeface="Calibri"/>
              </a:rPr>
              <a:t>Six curriculum dimensions</a:t>
            </a:r>
            <a:endParaRPr lang="en-US" sz="4000"/>
          </a:p>
        </p:txBody>
      </p:sp>
      <p:sp>
        <p:nvSpPr>
          <p:cNvPr id="5" name="Slide Number Placeholder 4">
            <a:extLst>
              <a:ext uri="{FF2B5EF4-FFF2-40B4-BE49-F238E27FC236}">
                <a16:creationId xmlns:a16="http://schemas.microsoft.com/office/drawing/2014/main" id="{BB26928A-0A81-D2F0-D456-1190965818EC}"/>
              </a:ext>
            </a:extLst>
          </p:cNvPr>
          <p:cNvSpPr>
            <a:spLocks noGrp="1"/>
          </p:cNvSpPr>
          <p:nvPr>
            <p:ph type="sldNum" sz="quarter" idx="12"/>
          </p:nvPr>
        </p:nvSpPr>
        <p:spPr/>
        <p:txBody>
          <a:bodyPr/>
          <a:lstStyle/>
          <a:p>
            <a:fld id="{4740549F-F38D-43A2-B780-492AA5F1A2EE}" type="slidenum">
              <a:rPr lang="en-GB" smtClean="0"/>
              <a:t>4</a:t>
            </a:fld>
            <a:endParaRPr lang="en-GB"/>
          </a:p>
        </p:txBody>
      </p:sp>
      <p:sp>
        <p:nvSpPr>
          <p:cNvPr id="4" name="Footer Placeholder 3">
            <a:extLst>
              <a:ext uri="{FF2B5EF4-FFF2-40B4-BE49-F238E27FC236}">
                <a16:creationId xmlns:a16="http://schemas.microsoft.com/office/drawing/2014/main" id="{8EDD774B-FDEA-260D-E5D7-2691F709FE79}"/>
              </a:ext>
            </a:extLst>
          </p:cNvPr>
          <p:cNvSpPr>
            <a:spLocks noGrp="1"/>
          </p:cNvSpPr>
          <p:nvPr>
            <p:ph type="ftr" sz="quarter" idx="4294967295"/>
          </p:nvPr>
        </p:nvSpPr>
        <p:spPr>
          <a:xfrm>
            <a:off x="0" y="6454775"/>
            <a:ext cx="4114800" cy="190500"/>
          </a:xfrm>
        </p:spPr>
        <p:txBody>
          <a:bodyPr/>
          <a:lstStyle/>
          <a:p>
            <a:endParaRPr lang="en-GB"/>
          </a:p>
        </p:txBody>
      </p:sp>
    </p:spTree>
    <p:extLst>
      <p:ext uri="{BB962C8B-B14F-4D97-AF65-F5344CB8AC3E}">
        <p14:creationId xmlns:p14="http://schemas.microsoft.com/office/powerpoint/2010/main" val="1711484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5C2D-4F44-197D-6EA3-8837E3974B8A}"/>
              </a:ext>
            </a:extLst>
          </p:cNvPr>
          <p:cNvSpPr>
            <a:spLocks noGrp="1"/>
          </p:cNvSpPr>
          <p:nvPr>
            <p:ph type="ctrTitle"/>
          </p:nvPr>
        </p:nvSpPr>
        <p:spPr/>
        <p:txBody>
          <a:bodyPr/>
          <a:lstStyle/>
          <a:p>
            <a:r>
              <a:rPr lang="en-US">
                <a:cs typeface="Calibri"/>
              </a:rPr>
              <a:t>Blended Learning @ Solent University</a:t>
            </a:r>
          </a:p>
        </p:txBody>
      </p:sp>
      <p:sp>
        <p:nvSpPr>
          <p:cNvPr id="5" name="Content Placeholder 4">
            <a:extLst>
              <a:ext uri="{FF2B5EF4-FFF2-40B4-BE49-F238E27FC236}">
                <a16:creationId xmlns:a16="http://schemas.microsoft.com/office/drawing/2014/main" id="{B268C608-336D-8BD3-6E29-25304BBD22A1}"/>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7A00407-EE8A-CD5B-9D6A-8D91D663FDE8}"/>
              </a:ext>
            </a:extLst>
          </p:cNvPr>
          <p:cNvSpPr>
            <a:spLocks noGrp="1"/>
          </p:cNvSpPr>
          <p:nvPr>
            <p:ph type="body" sz="quarter" idx="10"/>
          </p:nvPr>
        </p:nvSpPr>
        <p:spPr/>
        <p:txBody>
          <a:bodyPr/>
          <a:lstStyle/>
          <a:p>
            <a:endParaRPr lang="en-US"/>
          </a:p>
        </p:txBody>
      </p:sp>
      <p:sp>
        <p:nvSpPr>
          <p:cNvPr id="3" name="Footer Placeholder 2">
            <a:extLst>
              <a:ext uri="{FF2B5EF4-FFF2-40B4-BE49-F238E27FC236}">
                <a16:creationId xmlns:a16="http://schemas.microsoft.com/office/drawing/2014/main" id="{4AA8B31B-3430-A41B-3AC5-851ECAFE0678}"/>
              </a:ext>
            </a:extLst>
          </p:cNvPr>
          <p:cNvSpPr>
            <a:spLocks noGrp="1"/>
          </p:cNvSpPr>
          <p:nvPr>
            <p:ph type="ftr" sz="quarter" idx="4294967295"/>
          </p:nvPr>
        </p:nvSpPr>
        <p:spPr>
          <a:xfrm>
            <a:off x="0" y="6454775"/>
            <a:ext cx="4114800" cy="190500"/>
          </a:xfrm>
        </p:spPr>
        <p:txBody>
          <a:bodyPr/>
          <a:lstStyle/>
          <a:p>
            <a:r>
              <a:rPr lang="en-GB"/>
              <a:t>Document title goes here</a:t>
            </a:r>
          </a:p>
        </p:txBody>
      </p:sp>
      <p:sp>
        <p:nvSpPr>
          <p:cNvPr id="4" name="Slide Number Placeholder 3">
            <a:extLst>
              <a:ext uri="{FF2B5EF4-FFF2-40B4-BE49-F238E27FC236}">
                <a16:creationId xmlns:a16="http://schemas.microsoft.com/office/drawing/2014/main" id="{636B33E2-436E-E8DE-83A3-2310D540BD38}"/>
              </a:ext>
            </a:extLst>
          </p:cNvPr>
          <p:cNvSpPr>
            <a:spLocks noGrp="1"/>
          </p:cNvSpPr>
          <p:nvPr>
            <p:ph type="sldNum" sz="quarter" idx="4294967295"/>
          </p:nvPr>
        </p:nvSpPr>
        <p:spPr>
          <a:xfrm>
            <a:off x="11706225" y="6354763"/>
            <a:ext cx="485775" cy="365125"/>
          </a:xfrm>
        </p:spPr>
        <p:txBody>
          <a:bodyPr/>
          <a:lstStyle/>
          <a:p>
            <a:fld id="{4740549F-F38D-43A2-B780-492AA5F1A2EE}" type="slidenum">
              <a:rPr lang="en-GB" smtClean="0"/>
              <a:t>5</a:t>
            </a:fld>
            <a:endParaRPr lang="en-GB"/>
          </a:p>
        </p:txBody>
      </p:sp>
    </p:spTree>
    <p:extLst>
      <p:ext uri="{BB962C8B-B14F-4D97-AF65-F5344CB8AC3E}">
        <p14:creationId xmlns:p14="http://schemas.microsoft.com/office/powerpoint/2010/main" val="3913534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C4D8-FA9E-66AB-6097-2B2CF3C8A275}"/>
              </a:ext>
            </a:extLst>
          </p:cNvPr>
          <p:cNvSpPr>
            <a:spLocks noGrp="1"/>
          </p:cNvSpPr>
          <p:nvPr>
            <p:ph type="title"/>
          </p:nvPr>
        </p:nvSpPr>
        <p:spPr>
          <a:xfrm>
            <a:off x="311486" y="268681"/>
            <a:ext cx="5310061" cy="1064064"/>
          </a:xfrm>
        </p:spPr>
        <p:txBody>
          <a:bodyPr vert="horz" lIns="91440" tIns="45720" rIns="91440" bIns="45720" rtlCol="0" anchor="ctr">
            <a:noAutofit/>
          </a:bodyPr>
          <a:lstStyle/>
          <a:p>
            <a:pPr>
              <a:lnSpc>
                <a:spcPct val="90000"/>
              </a:lnSpc>
            </a:pPr>
            <a:r>
              <a:rPr lang="en-US" sz="4400" err="1">
                <a:solidFill>
                  <a:schemeClr val="tx1"/>
                </a:solidFill>
              </a:rPr>
              <a:t>OfS</a:t>
            </a:r>
            <a:r>
              <a:rPr lang="en-US" sz="4400">
                <a:solidFill>
                  <a:schemeClr val="tx1"/>
                </a:solidFill>
              </a:rPr>
              <a:t> Blended Learning Review 2022</a:t>
            </a:r>
            <a:endParaRPr lang="en-US">
              <a:solidFill>
                <a:schemeClr val="tx1"/>
              </a:solidFill>
            </a:endParaRPr>
          </a:p>
        </p:txBody>
      </p:sp>
      <p:sp>
        <p:nvSpPr>
          <p:cNvPr id="4" name="Footer Placeholder 3">
            <a:extLst>
              <a:ext uri="{FF2B5EF4-FFF2-40B4-BE49-F238E27FC236}">
                <a16:creationId xmlns:a16="http://schemas.microsoft.com/office/drawing/2014/main" id="{72C2C39E-B5E7-BFC0-9658-67D17D787820}"/>
              </a:ext>
            </a:extLst>
          </p:cNvPr>
          <p:cNvSpPr>
            <a:spLocks noGrp="1"/>
          </p:cNvSpPr>
          <p:nvPr>
            <p:ph type="ftr" sz="quarter" idx="11"/>
          </p:nvPr>
        </p:nvSpPr>
        <p:spPr/>
        <p:txBody>
          <a:bodyPr vert="horz" lIns="91440" tIns="45720" rIns="91440" bIns="45720" rtlCol="0" anchor="ctr">
            <a:normAutofit fontScale="55000" lnSpcReduction="20000"/>
          </a:bodyPr>
          <a:lstStyle/>
          <a:p>
            <a:pPr marR="0" lvl="0" indent="0" fontAlgn="auto">
              <a:spcBef>
                <a:spcPts val="0"/>
              </a:spcBef>
              <a:spcAft>
                <a:spcPts val="600"/>
              </a:spcAft>
              <a:buClrTx/>
              <a:buSzTx/>
              <a:buFontTx/>
              <a:buNone/>
              <a:tabLst/>
              <a:defRPr/>
            </a:pPr>
            <a:r>
              <a:rPr kumimoji="0" lang="en-US" sz="1200" b="0" i="0" u="none" strike="noStrike" kern="1200" cap="none" spc="0" normalizeH="0" baseline="0" noProof="0">
                <a:ln>
                  <a:noFill/>
                </a:ln>
                <a:solidFill>
                  <a:srgbClr val="303030"/>
                </a:solidFill>
                <a:effectLst/>
                <a:uLnTx/>
                <a:uFillTx/>
                <a:latin typeface="+mn-lt"/>
                <a:ea typeface="+mn-ea"/>
                <a:cs typeface="+mn-cs"/>
              </a:rPr>
              <a:t>Document title goes here</a:t>
            </a:r>
          </a:p>
        </p:txBody>
      </p:sp>
      <p:sp>
        <p:nvSpPr>
          <p:cNvPr id="5" name="Slide Number Placeholder 4">
            <a:extLst>
              <a:ext uri="{FF2B5EF4-FFF2-40B4-BE49-F238E27FC236}">
                <a16:creationId xmlns:a16="http://schemas.microsoft.com/office/drawing/2014/main" id="{35E1B449-BE49-D044-7077-97ACE3DCFE40}"/>
              </a:ext>
            </a:extLst>
          </p:cNvPr>
          <p:cNvSpPr>
            <a:spLocks noGrp="1"/>
          </p:cNvSpPr>
          <p:nvPr>
            <p:ph type="sldNum" sz="quarter" idx="12"/>
          </p:nvPr>
        </p:nvSpPr>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4740549F-F38D-43A2-B780-492AA5F1A2EE}" type="slidenum">
              <a:rPr kumimoji="0" lang="en-US" sz="1200" b="0" i="0" u="none" strike="noStrike" cap="none" spc="0" normalizeH="0" baseline="0" noProof="0">
                <a:ln>
                  <a:noFill/>
                </a:ln>
                <a:solidFill>
                  <a:srgbClr val="303030"/>
                </a:solidFill>
                <a:effectLst/>
                <a:uLnTx/>
                <a:uFillTx/>
              </a:rPr>
              <a:pPr marR="0" lvl="0" indent="0" algn="r" fontAlgn="auto">
                <a:spcBef>
                  <a:spcPts val="0"/>
                </a:spcBef>
                <a:spcAft>
                  <a:spcPts val="600"/>
                </a:spcAft>
                <a:buClrTx/>
                <a:buSzTx/>
                <a:buFontTx/>
                <a:buNone/>
                <a:tabLst/>
                <a:defRPr/>
              </a:pPr>
              <a:t>6</a:t>
            </a:fld>
            <a:endParaRPr kumimoji="0" lang="en-US" sz="1200" b="0" i="0" u="none" strike="noStrike" cap="none" spc="0" normalizeH="0" baseline="0" noProof="0">
              <a:ln>
                <a:noFill/>
              </a:ln>
              <a:solidFill>
                <a:srgbClr val="303030"/>
              </a:solidFill>
              <a:effectLst/>
              <a:uLnTx/>
              <a:uFillTx/>
            </a:endParaRPr>
          </a:p>
        </p:txBody>
      </p:sp>
      <p:sp>
        <p:nvSpPr>
          <p:cNvPr id="3" name="Content Placeholder 7">
            <a:extLst>
              <a:ext uri="{FF2B5EF4-FFF2-40B4-BE49-F238E27FC236}">
                <a16:creationId xmlns:a16="http://schemas.microsoft.com/office/drawing/2014/main" id="{B90206A9-38EF-EFF7-927B-05C8232B058F}"/>
              </a:ext>
            </a:extLst>
          </p:cNvPr>
          <p:cNvSpPr>
            <a:spLocks noGrp="1"/>
          </p:cNvSpPr>
          <p:nvPr>
            <p:ph idx="14"/>
          </p:nvPr>
        </p:nvSpPr>
        <p:spPr>
          <a:xfrm>
            <a:off x="587375" y="2496312"/>
            <a:ext cx="3146425" cy="3499242"/>
          </a:xfrm>
        </p:spPr>
        <p:txBody>
          <a:bodyPr vert="horz" lIns="91440" tIns="45720" rIns="91440" bIns="45720" rtlCol="0">
            <a:normAutofit/>
          </a:bodyPr>
          <a:lstStyle/>
          <a:p>
            <a:pPr indent="-228600">
              <a:buFont typeface="Arial" panose="020B0604020202020204" pitchFamily="34" charset="0"/>
              <a:buChar char="•"/>
            </a:pPr>
            <a:endParaRPr lang="en-US" sz="2000" b="1">
              <a:effectLst/>
            </a:endParaRPr>
          </a:p>
          <a:p>
            <a:pPr indent="-228600">
              <a:buFont typeface="Arial" panose="020B0604020202020204" pitchFamily="34" charset="0"/>
              <a:buChar char="•"/>
            </a:pPr>
            <a:endParaRPr lang="en-US" sz="2000" b="1">
              <a:effectLst/>
            </a:endParaRPr>
          </a:p>
          <a:p>
            <a:pPr indent="-228600">
              <a:buFont typeface="Arial" panose="020B0604020202020204" pitchFamily="34" charset="0"/>
              <a:buChar char="•"/>
            </a:pPr>
            <a:endParaRPr lang="en-US" sz="2000" b="1"/>
          </a:p>
        </p:txBody>
      </p:sp>
      <p:sp>
        <p:nvSpPr>
          <p:cNvPr id="7" name="Content Placeholder 2">
            <a:extLst>
              <a:ext uri="{FF2B5EF4-FFF2-40B4-BE49-F238E27FC236}">
                <a16:creationId xmlns:a16="http://schemas.microsoft.com/office/drawing/2014/main" id="{EFCBF88F-BB27-606E-BA6F-28CC9ECF6425}"/>
              </a:ext>
            </a:extLst>
          </p:cNvPr>
          <p:cNvSpPr txBox="1">
            <a:spLocks/>
          </p:cNvSpPr>
          <p:nvPr/>
        </p:nvSpPr>
        <p:spPr>
          <a:xfrm>
            <a:off x="606552" y="1494689"/>
            <a:ext cx="5310061" cy="4633737"/>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endParaRPr lang="en-GB" b="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kumimoji="0" lang="en-GB" b="0" i="0" u="none" strike="noStrike" kern="1200" cap="none" spc="-20" normalizeH="0" baseline="0" noProof="0">
              <a:ln>
                <a:noFill/>
              </a:ln>
              <a:solidFill>
                <a:srgbClr val="1D2136"/>
              </a:solidFill>
              <a:effectLst/>
              <a:uLnTx/>
              <a:uFillTx/>
              <a:latin typeface="Calibri" panose="020F0502020204030204"/>
              <a:ea typeface="+mn-ea"/>
              <a:cs typeface="+mn-cs"/>
            </a:endParaRPr>
          </a:p>
        </p:txBody>
      </p:sp>
      <p:pic>
        <p:nvPicPr>
          <p:cNvPr id="6" name="Picture 7" descr="Graphical user interface, application&#10;&#10;Description automatically generated">
            <a:extLst>
              <a:ext uri="{FF2B5EF4-FFF2-40B4-BE49-F238E27FC236}">
                <a16:creationId xmlns:a16="http://schemas.microsoft.com/office/drawing/2014/main" id="{4AEC2301-B369-4ED7-F5D5-2BA0AF892709}"/>
              </a:ext>
            </a:extLst>
          </p:cNvPr>
          <p:cNvPicPr>
            <a:picLocks noChangeAspect="1"/>
          </p:cNvPicPr>
          <p:nvPr/>
        </p:nvPicPr>
        <p:blipFill>
          <a:blip r:embed="rId3"/>
          <a:stretch>
            <a:fillRect/>
          </a:stretch>
        </p:blipFill>
        <p:spPr>
          <a:xfrm>
            <a:off x="5932098" y="-108"/>
            <a:ext cx="6049992" cy="1064138"/>
          </a:xfrm>
          <a:prstGeom prst="rect">
            <a:avLst/>
          </a:prstGeom>
        </p:spPr>
      </p:pic>
      <p:sp>
        <p:nvSpPr>
          <p:cNvPr id="8" name="TextBox 7">
            <a:extLst>
              <a:ext uri="{FF2B5EF4-FFF2-40B4-BE49-F238E27FC236}">
                <a16:creationId xmlns:a16="http://schemas.microsoft.com/office/drawing/2014/main" id="{F7A9D397-4A17-6FDC-0200-8719F6EEB4AC}"/>
              </a:ext>
            </a:extLst>
          </p:cNvPr>
          <p:cNvSpPr txBox="1"/>
          <p:nvPr/>
        </p:nvSpPr>
        <p:spPr>
          <a:xfrm>
            <a:off x="526212" y="1662023"/>
            <a:ext cx="4885424" cy="430887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285750" indent="-285750">
              <a:buFont typeface="Arial"/>
              <a:buChar char="•"/>
            </a:pPr>
            <a:r>
              <a:rPr lang="en-US" sz="2000">
                <a:solidFill>
                  <a:srgbClr val="333333"/>
                </a:solidFill>
                <a:latin typeface="Calibri Light"/>
                <a:cs typeface="Calibri Light"/>
              </a:rPr>
              <a:t>Following the publication of </a:t>
            </a:r>
            <a:r>
              <a:rPr lang="en-US" sz="2000">
                <a:solidFill>
                  <a:srgbClr val="006699"/>
                </a:solidFill>
                <a:latin typeface="Calibri Light"/>
                <a:cs typeface="Calibri Light"/>
              </a:rPr>
              <a:t>revised conditions of registration</a:t>
            </a:r>
            <a:r>
              <a:rPr lang="en-US" sz="2000">
                <a:solidFill>
                  <a:srgbClr val="333333"/>
                </a:solidFill>
                <a:latin typeface="Calibri Light"/>
                <a:cs typeface="Calibri Light"/>
              </a:rPr>
              <a:t> relating to the quality of courses which came into force on 1 May 2022, the </a:t>
            </a:r>
            <a:r>
              <a:rPr lang="en-US" sz="2000" err="1">
                <a:solidFill>
                  <a:srgbClr val="333333"/>
                </a:solidFill>
                <a:latin typeface="Calibri Light"/>
                <a:cs typeface="Calibri Light"/>
              </a:rPr>
              <a:t>OfS</a:t>
            </a:r>
            <a:r>
              <a:rPr lang="en-US" sz="2000">
                <a:solidFill>
                  <a:srgbClr val="333333"/>
                </a:solidFill>
                <a:latin typeface="Calibri Light"/>
                <a:cs typeface="Calibri Light"/>
              </a:rPr>
              <a:t> </a:t>
            </a:r>
            <a:r>
              <a:rPr lang="en-US" sz="2000">
                <a:solidFill>
                  <a:srgbClr val="006699"/>
                </a:solidFill>
                <a:latin typeface="Calibri Light"/>
                <a:cs typeface="Calibri Light"/>
                <a:hlinkClick r:id="rId4" tooltip="OfS to launch review of blended learning"/>
              </a:rPr>
              <a:t>announced a review</a:t>
            </a:r>
            <a:r>
              <a:rPr lang="en-US" sz="2000">
                <a:solidFill>
                  <a:srgbClr val="333333"/>
                </a:solidFill>
                <a:latin typeface="Calibri Light"/>
                <a:cs typeface="Calibri Light"/>
              </a:rPr>
              <a:t> of blended learning in HE</a:t>
            </a:r>
            <a:endParaRPr lang="en-US" sz="2000">
              <a:solidFill>
                <a:srgbClr val="1D2136"/>
              </a:solidFill>
              <a:latin typeface="Calibri Light"/>
              <a:cs typeface="Calibri Light"/>
            </a:endParaRPr>
          </a:p>
          <a:p>
            <a:pPr marL="285750" indent="-285750">
              <a:buFont typeface="Arial"/>
              <a:buChar char="•"/>
            </a:pPr>
            <a:r>
              <a:rPr lang="en-US" sz="2000">
                <a:solidFill>
                  <a:srgbClr val="333333"/>
                </a:solidFill>
                <a:latin typeface="Calibri Light"/>
                <a:cs typeface="Calibri Light"/>
              </a:rPr>
              <a:t>In May 2022, </a:t>
            </a:r>
            <a:r>
              <a:rPr lang="en-US" sz="2000">
                <a:solidFill>
                  <a:srgbClr val="006699"/>
                </a:solidFill>
                <a:latin typeface="Calibri Light"/>
                <a:cs typeface="Calibri Light"/>
                <a:hlinkClick r:id="rId5" tooltip="Blended learning review panel"/>
              </a:rPr>
              <a:t>Professor Susan Orr was appointed to lead the review</a:t>
            </a:r>
            <a:r>
              <a:rPr lang="en-US" sz="2000">
                <a:solidFill>
                  <a:srgbClr val="333333"/>
                </a:solidFill>
                <a:latin typeface="Calibri Light"/>
                <a:cs typeface="Calibri Light"/>
              </a:rPr>
              <a:t>. The </a:t>
            </a:r>
            <a:r>
              <a:rPr lang="en-US" sz="2000" err="1">
                <a:solidFill>
                  <a:srgbClr val="333333"/>
                </a:solidFill>
                <a:latin typeface="Calibri Light"/>
                <a:cs typeface="Calibri Light"/>
              </a:rPr>
              <a:t>OfS</a:t>
            </a:r>
            <a:r>
              <a:rPr lang="en-US" sz="2000">
                <a:solidFill>
                  <a:srgbClr val="333333"/>
                </a:solidFill>
                <a:latin typeface="Calibri Light"/>
                <a:cs typeface="Calibri Light"/>
              </a:rPr>
              <a:t> also appointed a panel of academic experts to explore different HE providers’ approaches to blended learning</a:t>
            </a:r>
            <a:endParaRPr lang="en-US" sz="2000">
              <a:solidFill>
                <a:srgbClr val="1D2136"/>
              </a:solidFill>
              <a:latin typeface="Calibri Light"/>
              <a:cs typeface="Calibri Light"/>
            </a:endParaRPr>
          </a:p>
          <a:p>
            <a:pPr marL="285750" indent="-285750">
              <a:buFont typeface="Arial"/>
              <a:buChar char="•"/>
            </a:pPr>
            <a:r>
              <a:rPr lang="en-US" sz="2000">
                <a:solidFill>
                  <a:srgbClr val="333333"/>
                </a:solidFill>
                <a:latin typeface="Calibri Light"/>
                <a:cs typeface="Calibri Light"/>
              </a:rPr>
              <a:t>The </a:t>
            </a:r>
            <a:r>
              <a:rPr lang="en-US" sz="2000" err="1">
                <a:solidFill>
                  <a:srgbClr val="333333"/>
                </a:solidFill>
                <a:latin typeface="Calibri Light"/>
                <a:cs typeface="Calibri Light"/>
              </a:rPr>
              <a:t>OfS</a:t>
            </a:r>
            <a:r>
              <a:rPr lang="en-US" sz="2000">
                <a:solidFill>
                  <a:srgbClr val="333333"/>
                </a:solidFill>
                <a:latin typeface="Calibri Light"/>
                <a:cs typeface="Calibri Light"/>
              </a:rPr>
              <a:t> published a response to the review panel’s report - extracts are published on these pages - </a:t>
            </a:r>
            <a:r>
              <a:rPr lang="en-US" sz="2000">
                <a:solidFill>
                  <a:srgbClr val="006699"/>
                </a:solidFill>
                <a:latin typeface="Calibri Light"/>
                <a:cs typeface="Calibri Light"/>
                <a:hlinkClick r:id="rId6" tooltip="Summary"/>
              </a:rPr>
              <a:t>summary</a:t>
            </a:r>
            <a:r>
              <a:rPr lang="en-US" sz="2000">
                <a:solidFill>
                  <a:srgbClr val="333333"/>
                </a:solidFill>
                <a:latin typeface="Calibri Light"/>
                <a:cs typeface="Calibri Light"/>
              </a:rPr>
              <a:t> and </a:t>
            </a:r>
            <a:r>
              <a:rPr lang="en-US" sz="2000">
                <a:solidFill>
                  <a:srgbClr val="006699"/>
                </a:solidFill>
                <a:latin typeface="Calibri Light"/>
                <a:cs typeface="Calibri Light"/>
                <a:hlinkClick r:id="rId7" tooltip="Themes"/>
              </a:rPr>
              <a:t>discussion of its themes</a:t>
            </a:r>
            <a:r>
              <a:rPr lang="en-US" sz="2000">
                <a:solidFill>
                  <a:srgbClr val="333333"/>
                </a:solidFill>
                <a:latin typeface="Calibri Light"/>
                <a:cs typeface="Calibri Light"/>
              </a:rPr>
              <a:t>. </a:t>
            </a:r>
          </a:p>
        </p:txBody>
      </p:sp>
      <p:sp>
        <p:nvSpPr>
          <p:cNvPr id="9" name="TextBox 8">
            <a:extLst>
              <a:ext uri="{FF2B5EF4-FFF2-40B4-BE49-F238E27FC236}">
                <a16:creationId xmlns:a16="http://schemas.microsoft.com/office/drawing/2014/main" id="{8DC9BCD2-FD2D-0ABB-B831-6747C611AF22}"/>
              </a:ext>
            </a:extLst>
          </p:cNvPr>
          <p:cNvSpPr txBox="1"/>
          <p:nvPr/>
        </p:nvSpPr>
        <p:spPr>
          <a:xfrm>
            <a:off x="5932100" y="1230702"/>
            <a:ext cx="5877462" cy="473975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solidFill>
                  <a:srgbClr val="242424"/>
                </a:solidFill>
                <a:latin typeface="Calibri Light"/>
                <a:cs typeface="Calibri Light"/>
              </a:rPr>
              <a:t> </a:t>
            </a:r>
            <a:r>
              <a:rPr lang="en-US" sz="2800" b="1">
                <a:solidFill>
                  <a:srgbClr val="242424"/>
                </a:solidFill>
                <a:latin typeface="Calibri Light"/>
                <a:cs typeface="Calibri Light"/>
              </a:rPr>
              <a:t>Our individual institutional feedback:</a:t>
            </a:r>
          </a:p>
          <a:p>
            <a:pPr>
              <a:buChar char="•"/>
            </a:pPr>
            <a:r>
              <a:rPr lang="en-US" sz="2800">
                <a:solidFill>
                  <a:srgbClr val="242424"/>
                </a:solidFill>
                <a:latin typeface="Calibri Light"/>
                <a:cs typeface="Calibri Light"/>
              </a:rPr>
              <a:t>Praised Solent’s central blended learning model, its objectives and the operational delivery model as clearly set out at a strategic level.</a:t>
            </a:r>
            <a:endParaRPr lang="en-US" sz="2800">
              <a:solidFill>
                <a:srgbClr val="1D2136"/>
              </a:solidFill>
              <a:ea typeface="+mn-lt"/>
              <a:cs typeface="+mn-lt"/>
            </a:endParaRPr>
          </a:p>
          <a:p>
            <a:pPr>
              <a:buChar char="•"/>
            </a:pPr>
            <a:r>
              <a:rPr lang="en-US" sz="2800">
                <a:solidFill>
                  <a:srgbClr val="242424"/>
                </a:solidFill>
                <a:ea typeface="+mn-lt"/>
                <a:cs typeface="+mn-lt"/>
              </a:rPr>
              <a:t>Praised the devolved decision making allowing the nuances of difference disciplines to be accounted for.</a:t>
            </a:r>
            <a:endParaRPr lang="en-US" sz="2800">
              <a:ea typeface="+mn-lt"/>
              <a:cs typeface="+mn-lt"/>
            </a:endParaRPr>
          </a:p>
          <a:p>
            <a:pPr>
              <a:buChar char="•"/>
            </a:pPr>
            <a:r>
              <a:rPr lang="en-US" sz="2800">
                <a:solidFill>
                  <a:srgbClr val="242424"/>
                </a:solidFill>
                <a:latin typeface="Calibri Light"/>
                <a:cs typeface="Calibri Light"/>
              </a:rPr>
              <a:t>Students reported that they valued the choice and flexibility of Solent’s approach.</a:t>
            </a:r>
          </a:p>
        </p:txBody>
      </p:sp>
    </p:spTree>
    <p:extLst>
      <p:ext uri="{BB962C8B-B14F-4D97-AF65-F5344CB8AC3E}">
        <p14:creationId xmlns:p14="http://schemas.microsoft.com/office/powerpoint/2010/main" val="1091170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5C2D-4F44-197D-6EA3-8837E3974B8A}"/>
              </a:ext>
            </a:extLst>
          </p:cNvPr>
          <p:cNvSpPr>
            <a:spLocks noGrp="1"/>
          </p:cNvSpPr>
          <p:nvPr>
            <p:ph type="ctrTitle"/>
          </p:nvPr>
        </p:nvSpPr>
        <p:spPr/>
        <p:txBody>
          <a:bodyPr/>
          <a:lstStyle/>
          <a:p>
            <a:r>
              <a:rPr lang="en-US">
                <a:cs typeface="Calibri"/>
              </a:rPr>
              <a:t>Spotlight on our Learning Design Framework</a:t>
            </a:r>
          </a:p>
        </p:txBody>
      </p:sp>
      <p:sp>
        <p:nvSpPr>
          <p:cNvPr id="5" name="Content Placeholder 4">
            <a:extLst>
              <a:ext uri="{FF2B5EF4-FFF2-40B4-BE49-F238E27FC236}">
                <a16:creationId xmlns:a16="http://schemas.microsoft.com/office/drawing/2014/main" id="{B268C608-336D-8BD3-6E29-25304BBD22A1}"/>
              </a:ext>
            </a:extLst>
          </p:cNvPr>
          <p:cNvSpPr>
            <a:spLocks noGrp="1"/>
          </p:cNvSpPr>
          <p:nvPr>
            <p:ph type="subTitle" idx="1"/>
          </p:nvPr>
        </p:nvSpPr>
        <p:spPr/>
        <p:txBody>
          <a:bodyPr/>
          <a:lstStyle/>
          <a:p>
            <a:endParaRPr lang="en-US"/>
          </a:p>
        </p:txBody>
      </p:sp>
      <p:sp>
        <p:nvSpPr>
          <p:cNvPr id="7" name="Text Placeholder 6">
            <a:extLst>
              <a:ext uri="{FF2B5EF4-FFF2-40B4-BE49-F238E27FC236}">
                <a16:creationId xmlns:a16="http://schemas.microsoft.com/office/drawing/2014/main" id="{B7A00407-EE8A-CD5B-9D6A-8D91D663FDE8}"/>
              </a:ext>
            </a:extLst>
          </p:cNvPr>
          <p:cNvSpPr>
            <a:spLocks noGrp="1"/>
          </p:cNvSpPr>
          <p:nvPr>
            <p:ph type="body" sz="quarter" idx="10"/>
          </p:nvPr>
        </p:nvSpPr>
        <p:spPr/>
        <p:txBody>
          <a:bodyPr/>
          <a:lstStyle/>
          <a:p>
            <a:endParaRPr lang="en-US"/>
          </a:p>
        </p:txBody>
      </p:sp>
      <p:sp>
        <p:nvSpPr>
          <p:cNvPr id="3" name="Footer Placeholder 2">
            <a:extLst>
              <a:ext uri="{FF2B5EF4-FFF2-40B4-BE49-F238E27FC236}">
                <a16:creationId xmlns:a16="http://schemas.microsoft.com/office/drawing/2014/main" id="{4AA8B31B-3430-A41B-3AC5-851ECAFE0678}"/>
              </a:ext>
            </a:extLst>
          </p:cNvPr>
          <p:cNvSpPr>
            <a:spLocks noGrp="1"/>
          </p:cNvSpPr>
          <p:nvPr>
            <p:ph type="ftr" sz="quarter" idx="4294967295"/>
          </p:nvPr>
        </p:nvSpPr>
        <p:spPr>
          <a:xfrm>
            <a:off x="0" y="6454775"/>
            <a:ext cx="4114800" cy="190500"/>
          </a:xfrm>
        </p:spPr>
        <p:txBody>
          <a:bodyPr/>
          <a:lstStyle/>
          <a:p>
            <a:r>
              <a:rPr lang="en-GB"/>
              <a:t>Document title goes here</a:t>
            </a:r>
          </a:p>
        </p:txBody>
      </p:sp>
      <p:sp>
        <p:nvSpPr>
          <p:cNvPr id="4" name="Slide Number Placeholder 3">
            <a:extLst>
              <a:ext uri="{FF2B5EF4-FFF2-40B4-BE49-F238E27FC236}">
                <a16:creationId xmlns:a16="http://schemas.microsoft.com/office/drawing/2014/main" id="{636B33E2-436E-E8DE-83A3-2310D540BD38}"/>
              </a:ext>
            </a:extLst>
          </p:cNvPr>
          <p:cNvSpPr>
            <a:spLocks noGrp="1"/>
          </p:cNvSpPr>
          <p:nvPr>
            <p:ph type="sldNum" sz="quarter" idx="4294967295"/>
          </p:nvPr>
        </p:nvSpPr>
        <p:spPr>
          <a:xfrm>
            <a:off x="11706225" y="6354763"/>
            <a:ext cx="485775" cy="365125"/>
          </a:xfrm>
        </p:spPr>
        <p:txBody>
          <a:bodyPr/>
          <a:lstStyle/>
          <a:p>
            <a:fld id="{4740549F-F38D-43A2-B780-492AA5F1A2EE}" type="slidenum">
              <a:rPr lang="en-GB" smtClean="0"/>
              <a:t>7</a:t>
            </a:fld>
            <a:endParaRPr lang="en-GB"/>
          </a:p>
        </p:txBody>
      </p:sp>
    </p:spTree>
    <p:extLst>
      <p:ext uri="{BB962C8B-B14F-4D97-AF65-F5344CB8AC3E}">
        <p14:creationId xmlns:p14="http://schemas.microsoft.com/office/powerpoint/2010/main" val="3108393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AC4D8-FA9E-66AB-6097-2B2CF3C8A275}"/>
              </a:ext>
            </a:extLst>
          </p:cNvPr>
          <p:cNvSpPr>
            <a:spLocks noGrp="1"/>
          </p:cNvSpPr>
          <p:nvPr>
            <p:ph type="title"/>
          </p:nvPr>
        </p:nvSpPr>
        <p:spPr>
          <a:xfrm>
            <a:off x="785939" y="973172"/>
            <a:ext cx="5310061" cy="1064064"/>
          </a:xfrm>
        </p:spPr>
        <p:txBody>
          <a:bodyPr vert="horz" lIns="91440" tIns="45720" rIns="91440" bIns="45720" rtlCol="0" anchor="ctr">
            <a:noAutofit/>
          </a:bodyPr>
          <a:lstStyle/>
          <a:p>
            <a:pPr>
              <a:lnSpc>
                <a:spcPct val="90000"/>
              </a:lnSpc>
            </a:pPr>
            <a:r>
              <a:rPr lang="en-US" sz="4400">
                <a:solidFill>
                  <a:schemeClr val="tx1"/>
                </a:solidFill>
              </a:rPr>
              <a:t>The Learning Design Framework</a:t>
            </a:r>
            <a:endParaRPr lang="en-US" sz="4400" kern="1200">
              <a:solidFill>
                <a:schemeClr val="tx1"/>
              </a:solidFill>
              <a:latin typeface="+mj-lt"/>
              <a:cs typeface="Calibri"/>
            </a:endParaRPr>
          </a:p>
        </p:txBody>
      </p:sp>
      <p:sp>
        <p:nvSpPr>
          <p:cNvPr id="4" name="Footer Placeholder 3">
            <a:extLst>
              <a:ext uri="{FF2B5EF4-FFF2-40B4-BE49-F238E27FC236}">
                <a16:creationId xmlns:a16="http://schemas.microsoft.com/office/drawing/2014/main" id="{72C2C39E-B5E7-BFC0-9658-67D17D787820}"/>
              </a:ext>
            </a:extLst>
          </p:cNvPr>
          <p:cNvSpPr>
            <a:spLocks noGrp="1"/>
          </p:cNvSpPr>
          <p:nvPr>
            <p:ph type="ftr" sz="quarter" idx="11"/>
          </p:nvPr>
        </p:nvSpPr>
        <p:spPr/>
        <p:txBody>
          <a:bodyPr vert="horz" lIns="91440" tIns="45720" rIns="91440" bIns="45720" rtlCol="0" anchor="ctr">
            <a:normAutofit fontScale="55000" lnSpcReduction="20000"/>
          </a:bodyPr>
          <a:lstStyle/>
          <a:p>
            <a:pPr marR="0" lvl="0" indent="0" fontAlgn="auto">
              <a:spcBef>
                <a:spcPts val="0"/>
              </a:spcBef>
              <a:spcAft>
                <a:spcPts val="600"/>
              </a:spcAft>
              <a:buClrTx/>
              <a:buSzTx/>
              <a:buFontTx/>
              <a:buNone/>
              <a:tabLst/>
              <a:defRPr/>
            </a:pPr>
            <a:r>
              <a:rPr kumimoji="0" lang="en-US" sz="1200" b="0" i="0" u="none" strike="noStrike" kern="1200" cap="none" spc="0" normalizeH="0" baseline="0" noProof="0">
                <a:ln>
                  <a:noFill/>
                </a:ln>
                <a:solidFill>
                  <a:srgbClr val="303030"/>
                </a:solidFill>
                <a:effectLst/>
                <a:uLnTx/>
                <a:uFillTx/>
                <a:latin typeface="+mn-lt"/>
                <a:ea typeface="+mn-ea"/>
                <a:cs typeface="+mn-cs"/>
              </a:rPr>
              <a:t>Document title goes here</a:t>
            </a:r>
          </a:p>
        </p:txBody>
      </p:sp>
      <p:sp>
        <p:nvSpPr>
          <p:cNvPr id="5" name="Slide Number Placeholder 4">
            <a:extLst>
              <a:ext uri="{FF2B5EF4-FFF2-40B4-BE49-F238E27FC236}">
                <a16:creationId xmlns:a16="http://schemas.microsoft.com/office/drawing/2014/main" id="{35E1B449-BE49-D044-7077-97ACE3DCFE40}"/>
              </a:ext>
            </a:extLst>
          </p:cNvPr>
          <p:cNvSpPr>
            <a:spLocks noGrp="1"/>
          </p:cNvSpPr>
          <p:nvPr>
            <p:ph type="sldNum" sz="quarter" idx="12"/>
          </p:nvPr>
        </p:nvSpPr>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4740549F-F38D-43A2-B780-492AA5F1A2EE}" type="slidenum">
              <a:rPr kumimoji="0" lang="en-US" sz="1200" b="0" i="0" u="none" strike="noStrike" cap="none" spc="0" normalizeH="0" baseline="0" noProof="0">
                <a:ln>
                  <a:noFill/>
                </a:ln>
                <a:solidFill>
                  <a:srgbClr val="303030"/>
                </a:solidFill>
                <a:effectLst/>
                <a:uLnTx/>
                <a:uFillTx/>
              </a:rPr>
              <a:pPr marR="0" lvl="0" indent="0" algn="r" fontAlgn="auto">
                <a:spcBef>
                  <a:spcPts val="0"/>
                </a:spcBef>
                <a:spcAft>
                  <a:spcPts val="600"/>
                </a:spcAft>
                <a:buClrTx/>
                <a:buSzTx/>
                <a:buFontTx/>
                <a:buNone/>
                <a:tabLst/>
                <a:defRPr/>
              </a:pPr>
              <a:t>8</a:t>
            </a:fld>
            <a:endParaRPr kumimoji="0" lang="en-US" sz="1200" b="0" i="0" u="none" strike="noStrike" cap="none" spc="0" normalizeH="0" baseline="0" noProof="0">
              <a:ln>
                <a:noFill/>
              </a:ln>
              <a:solidFill>
                <a:srgbClr val="303030"/>
              </a:solidFill>
              <a:effectLst/>
              <a:uLnTx/>
              <a:uFillTx/>
            </a:endParaRPr>
          </a:p>
        </p:txBody>
      </p:sp>
      <p:sp>
        <p:nvSpPr>
          <p:cNvPr id="3" name="Content Placeholder 7">
            <a:extLst>
              <a:ext uri="{FF2B5EF4-FFF2-40B4-BE49-F238E27FC236}">
                <a16:creationId xmlns:a16="http://schemas.microsoft.com/office/drawing/2014/main" id="{B90206A9-38EF-EFF7-927B-05C8232B058F}"/>
              </a:ext>
            </a:extLst>
          </p:cNvPr>
          <p:cNvSpPr>
            <a:spLocks noGrp="1"/>
          </p:cNvSpPr>
          <p:nvPr>
            <p:ph idx="14"/>
          </p:nvPr>
        </p:nvSpPr>
        <p:spPr>
          <a:xfrm>
            <a:off x="587375" y="2496312"/>
            <a:ext cx="3146425" cy="3499242"/>
          </a:xfrm>
        </p:spPr>
        <p:txBody>
          <a:bodyPr vert="horz" lIns="91440" tIns="45720" rIns="91440" bIns="45720" rtlCol="0">
            <a:normAutofit/>
          </a:bodyPr>
          <a:lstStyle/>
          <a:p>
            <a:pPr indent="-228600">
              <a:buFont typeface="Arial" panose="020B0604020202020204" pitchFamily="34" charset="0"/>
              <a:buChar char="•"/>
            </a:pPr>
            <a:endParaRPr lang="en-US" sz="2000" b="1">
              <a:effectLst/>
            </a:endParaRPr>
          </a:p>
          <a:p>
            <a:pPr indent="-228600">
              <a:buFont typeface="Arial" panose="020B0604020202020204" pitchFamily="34" charset="0"/>
              <a:buChar char="•"/>
            </a:pPr>
            <a:endParaRPr lang="en-US" sz="2000" b="1">
              <a:effectLst/>
            </a:endParaRPr>
          </a:p>
          <a:p>
            <a:pPr indent="-228600">
              <a:buFont typeface="Arial" panose="020B0604020202020204" pitchFamily="34" charset="0"/>
              <a:buChar char="•"/>
            </a:pPr>
            <a:endParaRPr lang="en-US" sz="2000" b="1"/>
          </a:p>
        </p:txBody>
      </p:sp>
      <p:pic>
        <p:nvPicPr>
          <p:cNvPr id="6" name="Picture 7" descr="Diagram, schematic&#10;&#10;Description automatically generated">
            <a:extLst>
              <a:ext uri="{FF2B5EF4-FFF2-40B4-BE49-F238E27FC236}">
                <a16:creationId xmlns:a16="http://schemas.microsoft.com/office/drawing/2014/main" id="{999803F3-44BC-55B1-E501-A16F967FE334}"/>
              </a:ext>
            </a:extLst>
          </p:cNvPr>
          <p:cNvPicPr>
            <a:picLocks noChangeAspect="1"/>
          </p:cNvPicPr>
          <p:nvPr/>
        </p:nvPicPr>
        <p:blipFill rotWithShape="1">
          <a:blip r:embed="rId3"/>
          <a:srcRect l="12206" r="9627"/>
          <a:stretch/>
        </p:blipFill>
        <p:spPr>
          <a:xfrm>
            <a:off x="5444628" y="109405"/>
            <a:ext cx="6364565" cy="5954015"/>
          </a:xfrm>
          <a:prstGeom prst="rect">
            <a:avLst/>
          </a:prstGeom>
          <a:effectLst/>
        </p:spPr>
      </p:pic>
      <p:sp>
        <p:nvSpPr>
          <p:cNvPr id="7" name="Content Placeholder 2">
            <a:extLst>
              <a:ext uri="{FF2B5EF4-FFF2-40B4-BE49-F238E27FC236}">
                <a16:creationId xmlns:a16="http://schemas.microsoft.com/office/drawing/2014/main" id="{EFCBF88F-BB27-606E-BA6F-28CC9ECF6425}"/>
              </a:ext>
            </a:extLst>
          </p:cNvPr>
          <p:cNvSpPr txBox="1">
            <a:spLocks/>
          </p:cNvSpPr>
          <p:nvPr/>
        </p:nvSpPr>
        <p:spPr>
          <a:xfrm>
            <a:off x="606552" y="1494689"/>
            <a:ext cx="5310061" cy="4633737"/>
          </a:xfrm>
          <a:prstGeom prst="rect">
            <a:avLst/>
          </a:prstGeom>
        </p:spPr>
        <p:txBody>
          <a:bodyPr vert="horz" lIns="0" tIns="0" rIns="0" bIns="0" rtlCol="0" anchor="t">
            <a:noAutofit/>
          </a:bodyPr>
          <a:lst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7000"/>
              </a:lnSpc>
              <a:spcAft>
                <a:spcPts val="800"/>
              </a:spcAft>
            </a:pPr>
            <a:endParaRPr lang="en-GB" b="1">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kumimoji="0" lang="en-GB" b="0" i="0" u="none" strike="noStrike" kern="1200" cap="none" spc="-20" normalizeH="0" baseline="0" noProof="0">
              <a:ln>
                <a:noFill/>
              </a:ln>
              <a:solidFill>
                <a:srgbClr val="1D2136"/>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670960A-1664-2859-DDBB-03046D544E31}"/>
              </a:ext>
            </a:extLst>
          </p:cNvPr>
          <p:cNvSpPr txBox="1"/>
          <p:nvPr/>
        </p:nvSpPr>
        <p:spPr>
          <a:xfrm>
            <a:off x="405344" y="2760399"/>
            <a:ext cx="5039284" cy="2060366"/>
          </a:xfrm>
          <a:prstGeom prst="rect">
            <a:avLst/>
          </a:prstGeom>
          <a:noFill/>
        </p:spPr>
        <p:txBody>
          <a:bodyPr wrap="square" lIns="0" tIns="0" rIns="0" bIns="0" rtlCol="0">
            <a:normAutofit lnSpcReduction="10000"/>
          </a:bodyPr>
          <a:lstStyle/>
          <a:p>
            <a:pPr marL="457200" indent="-457200" algn="l">
              <a:buFont typeface="Arial" panose="020B0604020202020204" pitchFamily="34" charset="0"/>
              <a:buChar char="•"/>
            </a:pPr>
            <a:r>
              <a:rPr lang="en-GB" sz="2800"/>
              <a:t>Active and participative</a:t>
            </a:r>
          </a:p>
          <a:p>
            <a:pPr marL="457200" indent="-457200" algn="l">
              <a:buFont typeface="Arial" panose="020B0604020202020204" pitchFamily="34" charset="0"/>
              <a:buChar char="•"/>
            </a:pPr>
            <a:r>
              <a:rPr lang="en-GB" sz="2800"/>
              <a:t>Extension beyond the classroom</a:t>
            </a:r>
          </a:p>
          <a:p>
            <a:pPr marL="457200" indent="-457200" algn="l">
              <a:buFont typeface="Arial" panose="020B0604020202020204" pitchFamily="34" charset="0"/>
              <a:buChar char="•"/>
            </a:pPr>
            <a:r>
              <a:rPr lang="en-GB" sz="2800"/>
              <a:t>Broadening the curriculum</a:t>
            </a:r>
          </a:p>
          <a:p>
            <a:pPr marL="457200" indent="-457200" algn="l">
              <a:buFont typeface="Arial" panose="020B0604020202020204" pitchFamily="34" charset="0"/>
              <a:buChar char="•"/>
            </a:pPr>
            <a:r>
              <a:rPr lang="en-GB" sz="2800"/>
              <a:t>Future facing</a:t>
            </a:r>
          </a:p>
        </p:txBody>
      </p:sp>
    </p:spTree>
    <p:extLst>
      <p:ext uri="{BB962C8B-B14F-4D97-AF65-F5344CB8AC3E}">
        <p14:creationId xmlns:p14="http://schemas.microsoft.com/office/powerpoint/2010/main" val="1916026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F22E6-E9CB-9436-1B58-173C5455514B}"/>
              </a:ext>
            </a:extLst>
          </p:cNvPr>
          <p:cNvSpPr>
            <a:spLocks noGrp="1"/>
          </p:cNvSpPr>
          <p:nvPr>
            <p:ph type="title"/>
          </p:nvPr>
        </p:nvSpPr>
        <p:spPr/>
        <p:txBody>
          <a:bodyPr/>
          <a:lstStyle/>
          <a:p>
            <a:r>
              <a:rPr lang="en-GB">
                <a:cs typeface="Calibri"/>
              </a:rPr>
              <a:t>Underpinning of Digital Literacies</a:t>
            </a:r>
            <a:endParaRPr lang="en-GB"/>
          </a:p>
        </p:txBody>
      </p:sp>
      <p:sp>
        <p:nvSpPr>
          <p:cNvPr id="3" name="Footer Placeholder 2">
            <a:extLst>
              <a:ext uri="{FF2B5EF4-FFF2-40B4-BE49-F238E27FC236}">
                <a16:creationId xmlns:a16="http://schemas.microsoft.com/office/drawing/2014/main" id="{DE10B291-C54E-BF9C-2424-7ABCE16CE29A}"/>
              </a:ext>
            </a:extLst>
          </p:cNvPr>
          <p:cNvSpPr>
            <a:spLocks noGrp="1"/>
          </p:cNvSpPr>
          <p:nvPr>
            <p:ph type="ftr" sz="quarter" idx="11"/>
          </p:nvPr>
        </p:nvSpPr>
        <p:spPr/>
        <p:txBody>
          <a:bodyPr/>
          <a:lstStyle/>
          <a:p>
            <a:r>
              <a:rPr lang="en-GB"/>
              <a:t>Document title goes here</a:t>
            </a:r>
          </a:p>
        </p:txBody>
      </p:sp>
      <p:sp>
        <p:nvSpPr>
          <p:cNvPr id="4" name="Slide Number Placeholder 3">
            <a:extLst>
              <a:ext uri="{FF2B5EF4-FFF2-40B4-BE49-F238E27FC236}">
                <a16:creationId xmlns:a16="http://schemas.microsoft.com/office/drawing/2014/main" id="{613EDAEB-7329-C113-F50F-EBBC2B4686B7}"/>
              </a:ext>
            </a:extLst>
          </p:cNvPr>
          <p:cNvSpPr>
            <a:spLocks noGrp="1"/>
          </p:cNvSpPr>
          <p:nvPr>
            <p:ph type="sldNum" sz="quarter" idx="12"/>
          </p:nvPr>
        </p:nvSpPr>
        <p:spPr/>
        <p:txBody>
          <a:bodyPr/>
          <a:lstStyle/>
          <a:p>
            <a:fld id="{4740549F-F38D-43A2-B780-492AA5F1A2EE}" type="slidenum">
              <a:rPr lang="en-GB" smtClean="0"/>
              <a:t>9</a:t>
            </a:fld>
            <a:endParaRPr lang="en-GB"/>
          </a:p>
        </p:txBody>
      </p:sp>
      <p:pic>
        <p:nvPicPr>
          <p:cNvPr id="6" name="Picture 7" descr="Graphical user interface, website&#10;&#10;Description automatically generated">
            <a:extLst>
              <a:ext uri="{FF2B5EF4-FFF2-40B4-BE49-F238E27FC236}">
                <a16:creationId xmlns:a16="http://schemas.microsoft.com/office/drawing/2014/main" id="{6615904C-CB93-A0CE-9F21-CB2ACE8863D8}"/>
              </a:ext>
            </a:extLst>
          </p:cNvPr>
          <p:cNvPicPr>
            <a:picLocks noGrp="1" noChangeAspect="1"/>
          </p:cNvPicPr>
          <p:nvPr>
            <p:ph idx="14"/>
          </p:nvPr>
        </p:nvPicPr>
        <p:blipFill rotWithShape="1">
          <a:blip r:embed="rId3"/>
          <a:srcRect l="17571" t="21101" r="21189" b="6881"/>
          <a:stretch/>
        </p:blipFill>
        <p:spPr>
          <a:xfrm>
            <a:off x="4409868" y="1172983"/>
            <a:ext cx="7274413" cy="4821790"/>
          </a:xfrm>
        </p:spPr>
      </p:pic>
      <p:sp>
        <p:nvSpPr>
          <p:cNvPr id="8" name="TextBox 7">
            <a:extLst>
              <a:ext uri="{FF2B5EF4-FFF2-40B4-BE49-F238E27FC236}">
                <a16:creationId xmlns:a16="http://schemas.microsoft.com/office/drawing/2014/main" id="{9CD56792-EF9E-A446-F6E5-5BD00067E5B0}"/>
              </a:ext>
            </a:extLst>
          </p:cNvPr>
          <p:cNvSpPr txBox="1"/>
          <p:nvPr/>
        </p:nvSpPr>
        <p:spPr>
          <a:xfrm>
            <a:off x="527154" y="2126105"/>
            <a:ext cx="3555166" cy="34470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cs typeface="Calibri"/>
              </a:rPr>
              <a:t>Staff, students &amp; learners should feel confident and effective in accessing and using digital tools, </a:t>
            </a:r>
            <a:r>
              <a:rPr lang="en-US" sz="2800" err="1">
                <a:cs typeface="Calibri"/>
              </a:rPr>
              <a:t>maximising</a:t>
            </a:r>
            <a:r>
              <a:rPr lang="en-US" sz="2800">
                <a:cs typeface="Calibri"/>
              </a:rPr>
              <a:t> their affordances and creating new knowledge and artefacts</a:t>
            </a:r>
            <a:endParaRPr lang="en-US" sz="2000">
              <a:cs typeface="Calibri" panose="020F0502020204030204"/>
            </a:endParaRPr>
          </a:p>
        </p:txBody>
      </p:sp>
    </p:spTree>
    <p:extLst>
      <p:ext uri="{BB962C8B-B14F-4D97-AF65-F5344CB8AC3E}">
        <p14:creationId xmlns:p14="http://schemas.microsoft.com/office/powerpoint/2010/main" val="2003833287"/>
      </p:ext>
    </p:extLst>
  </p:cSld>
  <p:clrMapOvr>
    <a:masterClrMapping/>
  </p:clrMapOvr>
</p:sld>
</file>

<file path=ppt/theme/theme1.xml><?xml version="1.0" encoding="utf-8"?>
<a:theme xmlns:a="http://schemas.openxmlformats.org/drawingml/2006/main" name="1_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78B853ACE119F4F982DC60537B39EDF" ma:contentTypeVersion="12" ma:contentTypeDescription="Create a new document." ma:contentTypeScope="" ma:versionID="b5e446742343e57dc72bb1eee275b41c">
  <xsd:schema xmlns:xsd="http://www.w3.org/2001/XMLSchema" xmlns:xs="http://www.w3.org/2001/XMLSchema" xmlns:p="http://schemas.microsoft.com/office/2006/metadata/properties" xmlns:ns2="d9b29e90-357c-44cd-86af-3078c6d69188" xmlns:ns3="fcfddedb-6c7f-4b86-bcc1-70efdbef7319" targetNamespace="http://schemas.microsoft.com/office/2006/metadata/properties" ma:root="true" ma:fieldsID="10a5cd8223db65139efd25c2db17ff9f" ns2:_="" ns3:_="">
    <xsd:import namespace="d9b29e90-357c-44cd-86af-3078c6d69188"/>
    <xsd:import namespace="fcfddedb-6c7f-4b86-bcc1-70efdbef73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ServiceAutoKeyPoints" minOccurs="0"/>
                <xsd:element ref="ns2:MediaServiceKeyPoints" minOccurs="0"/>
                <xsd:element ref="ns3:SharedWithDetails" minOccurs="0"/>
                <xsd:element ref="ns3:SharedWithUser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b29e90-357c-44cd-86af-3078c6d691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fddedb-6c7f-4b86-bcc1-70efdbef7319" elementFormDefault="qualified">
    <xsd:import namespace="http://schemas.microsoft.com/office/2006/documentManagement/types"/>
    <xsd:import namespace="http://schemas.microsoft.com/office/infopath/2007/PartnerControls"/>
    <xsd:element name="SharedWithDetails" ma:index="17" nillable="true" ma:displayName="Shared With Details" ma:internalName="SharedWithDetails" ma:readOnly="true">
      <xsd:simpleType>
        <xsd:restriction base="dms:Note">
          <xsd:maxLength value="255"/>
        </xsd:restriction>
      </xsd:simpleType>
    </xsd:element>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3AFBD7-8610-46C1-A01B-935C4862C0D7}"/>
</file>

<file path=customXml/itemProps2.xml><?xml version="1.0" encoding="utf-8"?>
<ds:datastoreItem xmlns:ds="http://schemas.openxmlformats.org/officeDocument/2006/customXml" ds:itemID="{CE1BB8FC-CA30-40A4-87DD-87A5E4A783BA}"/>
</file>

<file path=docProps/app.xml><?xml version="1.0" encoding="utf-8"?>
<Properties xmlns="http://schemas.openxmlformats.org/officeDocument/2006/extended-properties" xmlns:vt="http://schemas.openxmlformats.org/officeDocument/2006/docPropsVTypes">
  <TotalTime>0</TotalTime>
  <Words>3087</Words>
  <Application>Microsoft Office PowerPoint</Application>
  <PresentationFormat>Widescreen</PresentationFormat>
  <Paragraphs>316</Paragraphs>
  <Slides>26</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Open Sans</vt:lpstr>
      <vt:lpstr>1_Office Theme</vt:lpstr>
      <vt:lpstr>Professor Karen Heard-Lauréote Dr Carina Buckley</vt:lpstr>
      <vt:lpstr>How we teach at Solent</vt:lpstr>
      <vt:lpstr>The Solent Curriculum</vt:lpstr>
      <vt:lpstr>Six curriculum dimensions</vt:lpstr>
      <vt:lpstr>Blended Learning @ Solent University</vt:lpstr>
      <vt:lpstr>OfS Blended Learning Review 2022</vt:lpstr>
      <vt:lpstr>Spotlight on our Learning Design Framework</vt:lpstr>
      <vt:lpstr>The Learning Design Framework</vt:lpstr>
      <vt:lpstr>Underpinning of Digital Literacies</vt:lpstr>
      <vt:lpstr> The LDF in brief</vt:lpstr>
      <vt:lpstr>Collaborative Learning</vt:lpstr>
      <vt:lpstr>Collaborative Learning</vt:lpstr>
      <vt:lpstr>Directed Learning</vt:lpstr>
      <vt:lpstr>Directed Learning</vt:lpstr>
      <vt:lpstr>Guided Learning</vt:lpstr>
      <vt:lpstr>Guided Learning</vt:lpstr>
      <vt:lpstr>Spotlight on Guided Learning</vt:lpstr>
      <vt:lpstr>The Solent Curriculum (2)</vt:lpstr>
      <vt:lpstr>GL &amp; TEF Educational Gains </vt:lpstr>
      <vt:lpstr>Examples of Course-Led Guided Learning</vt:lpstr>
      <vt:lpstr>Operationalising the LDF </vt:lpstr>
      <vt:lpstr>1-2-3+ implementation</vt:lpstr>
      <vt:lpstr>1, 2, 3+</vt:lpstr>
      <vt:lpstr>1, 2, 3+</vt:lpstr>
      <vt:lpstr>How this translates to Planera</vt:lpstr>
      <vt:lpstr>Questions,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Interventions &amp; Evaluation</dc:title>
  <dc:creator>Kitty Brown</dc:creator>
  <cp:lastModifiedBy>Sarah Radif</cp:lastModifiedBy>
  <cp:revision>2</cp:revision>
  <dcterms:created xsi:type="dcterms:W3CDTF">2022-11-07T12:21:52Z</dcterms:created>
  <dcterms:modified xsi:type="dcterms:W3CDTF">2023-02-07T14:56:09Z</dcterms:modified>
</cp:coreProperties>
</file>